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theme/theme8.xml" ContentType="application/vnd.openxmlformats-officedocument.theme+xml"/>
  <Override PartName="/ppt/theme/theme9.xml" ContentType="application/vnd.openxmlformats-officedocument.them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trictFirstAndLastChars="0" saveSubsetFonts="1">
  <p:sldMasterIdLst>
    <p:sldMasterId id="2147483724" r:id="rId1"/>
    <p:sldMasterId id="2147483725" r:id="rId2"/>
    <p:sldMasterId id="2147483739" r:id="rId3"/>
    <p:sldMasterId id="2147483742" r:id="rId4"/>
    <p:sldMasterId id="2147483745" r:id="rId5"/>
    <p:sldMasterId id="2147483748" r:id="rId6"/>
    <p:sldMasterId id="2147483752" r:id="rId7"/>
    <p:sldMasterId id="2147483753" r:id="rId8"/>
    <p:sldMasterId id="2147483755" r:id="rId9"/>
  </p:sldMasterIdLst>
  <p:notesMasterIdLst>
    <p:notesMasterId r:id="rId31"/>
  </p:notesMasterIdLst>
  <p:handoutMasterIdLst>
    <p:handoutMasterId r:id="rId32"/>
  </p:handoutMasterIdLst>
  <p:sldIdLst>
    <p:sldId id="1058" r:id="rId10"/>
    <p:sldId id="1061" r:id="rId11"/>
    <p:sldId id="1103" r:id="rId12"/>
    <p:sldId id="1099" r:id="rId13"/>
    <p:sldId id="1063" r:id="rId14"/>
    <p:sldId id="1066" r:id="rId15"/>
    <p:sldId id="1071" r:id="rId16"/>
    <p:sldId id="1095" r:id="rId17"/>
    <p:sldId id="1073" r:id="rId18"/>
    <p:sldId id="1074" r:id="rId19"/>
    <p:sldId id="1075" r:id="rId20"/>
    <p:sldId id="1105" r:id="rId21"/>
    <p:sldId id="1107" r:id="rId22"/>
    <p:sldId id="1108" r:id="rId23"/>
    <p:sldId id="1106" r:id="rId24"/>
    <p:sldId id="1088" r:id="rId25"/>
    <p:sldId id="1098" r:id="rId26"/>
    <p:sldId id="1104" r:id="rId27"/>
    <p:sldId id="1082" r:id="rId28"/>
    <p:sldId id="1100" r:id="rId29"/>
    <p:sldId id="1094" r:id="rId30"/>
  </p:sldIdLst>
  <p:sldSz cx="9144000" cy="6858000" type="screen4x3"/>
  <p:notesSz cx="6797675" cy="9874250"/>
  <p:defaultTextStyle>
    <a:defPPr>
      <a:defRPr lang="en-US"/>
    </a:defPPr>
    <a:lvl1pPr algn="ctr" rtl="1" fontAlgn="base">
      <a:lnSpc>
        <a:spcPct val="90000"/>
      </a:lnSpc>
      <a:spcBef>
        <a:spcPct val="50000"/>
      </a:spcBef>
      <a:spcAft>
        <a:spcPct val="0"/>
      </a:spcAft>
      <a:defRPr sz="3600" b="1" kern="1200">
        <a:solidFill>
          <a:srgbClr val="000099"/>
        </a:solidFill>
        <a:latin typeface="Arial" pitchFamily="34" charset="0"/>
        <a:ea typeface="+mn-ea"/>
        <a:cs typeface="Arial" pitchFamily="34" charset="0"/>
      </a:defRPr>
    </a:lvl1pPr>
    <a:lvl2pPr marL="457200" algn="ctr" rtl="1" fontAlgn="base">
      <a:lnSpc>
        <a:spcPct val="90000"/>
      </a:lnSpc>
      <a:spcBef>
        <a:spcPct val="50000"/>
      </a:spcBef>
      <a:spcAft>
        <a:spcPct val="0"/>
      </a:spcAft>
      <a:defRPr sz="3600" b="1" kern="1200">
        <a:solidFill>
          <a:srgbClr val="000099"/>
        </a:solidFill>
        <a:latin typeface="Arial" pitchFamily="34" charset="0"/>
        <a:ea typeface="+mn-ea"/>
        <a:cs typeface="Arial" pitchFamily="34" charset="0"/>
      </a:defRPr>
    </a:lvl2pPr>
    <a:lvl3pPr marL="914400" algn="ctr" rtl="1" fontAlgn="base">
      <a:lnSpc>
        <a:spcPct val="90000"/>
      </a:lnSpc>
      <a:spcBef>
        <a:spcPct val="50000"/>
      </a:spcBef>
      <a:spcAft>
        <a:spcPct val="0"/>
      </a:spcAft>
      <a:defRPr sz="3600" b="1" kern="1200">
        <a:solidFill>
          <a:srgbClr val="000099"/>
        </a:solidFill>
        <a:latin typeface="Arial" pitchFamily="34" charset="0"/>
        <a:ea typeface="+mn-ea"/>
        <a:cs typeface="Arial" pitchFamily="34" charset="0"/>
      </a:defRPr>
    </a:lvl3pPr>
    <a:lvl4pPr marL="1371600" algn="ctr" rtl="1" fontAlgn="base">
      <a:lnSpc>
        <a:spcPct val="90000"/>
      </a:lnSpc>
      <a:spcBef>
        <a:spcPct val="50000"/>
      </a:spcBef>
      <a:spcAft>
        <a:spcPct val="0"/>
      </a:spcAft>
      <a:defRPr sz="3600" b="1" kern="1200">
        <a:solidFill>
          <a:srgbClr val="000099"/>
        </a:solidFill>
        <a:latin typeface="Arial" pitchFamily="34" charset="0"/>
        <a:ea typeface="+mn-ea"/>
        <a:cs typeface="Arial" pitchFamily="34" charset="0"/>
      </a:defRPr>
    </a:lvl4pPr>
    <a:lvl5pPr marL="1828800" algn="ctr" rtl="1" fontAlgn="base">
      <a:lnSpc>
        <a:spcPct val="90000"/>
      </a:lnSpc>
      <a:spcBef>
        <a:spcPct val="50000"/>
      </a:spcBef>
      <a:spcAft>
        <a:spcPct val="0"/>
      </a:spcAft>
      <a:defRPr sz="3600" b="1" kern="1200">
        <a:solidFill>
          <a:srgbClr val="000099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3600" b="1" kern="1200">
        <a:solidFill>
          <a:srgbClr val="000099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sz="3600" b="1" kern="1200">
        <a:solidFill>
          <a:srgbClr val="000099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sz="3600" b="1" kern="1200">
        <a:solidFill>
          <a:srgbClr val="000099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sz="3600" b="1" kern="1200">
        <a:solidFill>
          <a:srgbClr val="000099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0000"/>
    <a:srgbClr val="FA3C00"/>
    <a:srgbClr val="CC3300"/>
    <a:srgbClr val="3399FF"/>
    <a:srgbClr val="808080"/>
    <a:srgbClr val="0099CC"/>
    <a:srgbClr val="969696"/>
    <a:srgbClr val="B2B2B2"/>
    <a:srgbClr val="003399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25473" autoAdjust="0"/>
    <p:restoredTop sz="94737" autoAdjust="0"/>
  </p:normalViewPr>
  <p:slideViewPr>
    <p:cSldViewPr snapToGrid="0">
      <p:cViewPr varScale="1">
        <p:scale>
          <a:sx n="102" d="100"/>
          <a:sy n="102" d="100"/>
        </p:scale>
        <p:origin x="-1068" y="-102"/>
      </p:cViewPr>
      <p:guideLst>
        <p:guide orient="horz" pos="519"/>
        <p:guide orient="horz" pos="226"/>
        <p:guide pos="2879"/>
        <p:guide pos="5455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906" y="2460"/>
      </p:cViewPr>
      <p:guideLst>
        <p:guide orient="horz" pos="3110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9.xml"/><Relationship Id="rId3" Type="http://schemas.openxmlformats.org/officeDocument/2006/relationships/slide" Target="slides/slide4.xml"/><Relationship Id="rId7" Type="http://schemas.openxmlformats.org/officeDocument/2006/relationships/slide" Target="slides/slide1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17.xml"/><Relationship Id="rId5" Type="http://schemas.openxmlformats.org/officeDocument/2006/relationships/slide" Target="slides/slide11.xml"/><Relationship Id="rId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6545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3" tIns="46127" rIns="92253" bIns="46127" numCol="1" anchor="t" anchorCtr="0" compatLnSpc="1">
            <a:prstTxWarp prst="textNoShape">
              <a:avLst/>
            </a:prstTxWarp>
          </a:bodyPr>
          <a:lstStyle>
            <a:lvl1pPr algn="l" defTabSz="922539" rtl="0" eaLnBrk="0" hangingPunct="0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1" y="1"/>
            <a:ext cx="296703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3" tIns="46127" rIns="92253" bIns="46127" numCol="1" anchor="t" anchorCtr="0" compatLnSpc="1">
            <a:prstTxWarp prst="textNoShape">
              <a:avLst/>
            </a:prstTxWarp>
          </a:bodyPr>
          <a:lstStyle>
            <a:lvl1pPr algn="r" defTabSz="922539" rtl="0" eaLnBrk="0" hangingPunct="0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7F288A8-933F-40A7-8113-F93FD39FB0E8}" type="datetime1">
              <a:rPr lang="he-IL" altLang="en-US"/>
              <a:pPr>
                <a:defRPr/>
              </a:pPr>
              <a:t>כ"ט/טבת/תשע"ח</a:t>
            </a:fld>
            <a:endParaRPr lang="en-US" alt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1175"/>
            <a:ext cx="29654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3" tIns="46127" rIns="92253" bIns="46127" numCol="1" anchor="b" anchorCtr="0" compatLnSpc="1">
            <a:prstTxWarp prst="textNoShape">
              <a:avLst/>
            </a:prstTxWarp>
          </a:bodyPr>
          <a:lstStyle>
            <a:lvl1pPr algn="l" defTabSz="922338" rtl="0" eaLnBrk="0" hangingPunct="0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he-IL" altLang="en-US"/>
              <a:t>Proprietary and Confidential. All Rights Reserved.</a:t>
            </a:r>
            <a:endParaRPr lang="en-US" alt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1" y="9401175"/>
            <a:ext cx="29670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3" tIns="46127" rIns="92253" bIns="46127" numCol="1" anchor="b" anchorCtr="0" compatLnSpc="1">
            <a:prstTxWarp prst="textNoShape">
              <a:avLst/>
            </a:prstTxWarp>
          </a:bodyPr>
          <a:lstStyle>
            <a:lvl1pPr algn="r" defTabSz="922539" rtl="0" eaLnBrk="0" hangingPunct="0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99EC667-9FEA-48A3-B5E4-1C7ED1AD5E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79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76" tIns="46888" rIns="93776" bIns="46888" numCol="1" anchor="t" anchorCtr="0" compatLnSpc="1">
            <a:prstTxWarp prst="textNoShape">
              <a:avLst/>
            </a:prstTxWarp>
          </a:bodyPr>
          <a:lstStyle>
            <a:lvl1pPr algn="l" defTabSz="938390" rtl="0" eaLnBrk="0" hangingPunct="0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1"/>
            <a:ext cx="29479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76" tIns="46888" rIns="93776" bIns="46888" numCol="1" anchor="t" anchorCtr="0" compatLnSpc="1">
            <a:prstTxWarp prst="textNoShape">
              <a:avLst/>
            </a:prstTxWarp>
          </a:bodyPr>
          <a:lstStyle>
            <a:lvl1pPr algn="r" defTabSz="938390" rtl="0" eaLnBrk="0" hangingPunct="0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7C4D9D2-55ED-4EDE-9BF7-AA205EABB028}" type="datetime1">
              <a:rPr lang="he-IL" altLang="en-US"/>
              <a:pPr>
                <a:defRPr/>
              </a:pPr>
              <a:t>כ"ט/טבת/תשע"ח</a:t>
            </a:fld>
            <a:endParaRPr lang="en-US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638" y="4691064"/>
            <a:ext cx="4978400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76" tIns="46888" rIns="93776" bIns="468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noProof="0" smtClean="0"/>
              <a:t>Click to edit Master text styles</a:t>
            </a:r>
          </a:p>
          <a:p>
            <a:pPr lvl="1"/>
            <a:r>
              <a:rPr lang="en-US" altLang="he-IL" noProof="0" smtClean="0"/>
              <a:t>Second level</a:t>
            </a:r>
          </a:p>
          <a:p>
            <a:pPr lvl="2"/>
            <a:r>
              <a:rPr lang="en-US" altLang="he-IL" noProof="0" smtClean="0"/>
              <a:t>Third level</a:t>
            </a:r>
          </a:p>
          <a:p>
            <a:pPr lvl="3"/>
            <a:r>
              <a:rPr lang="en-US" altLang="he-IL" noProof="0" smtClean="0"/>
              <a:t>Fourth level</a:t>
            </a:r>
          </a:p>
          <a:p>
            <a:pPr lvl="4"/>
            <a:r>
              <a:rPr lang="en-US" altLang="he-IL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9"/>
            <a:ext cx="29479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76" tIns="46888" rIns="93776" bIns="46888" numCol="1" anchor="b" anchorCtr="0" compatLnSpc="1">
            <a:prstTxWarp prst="textNoShape">
              <a:avLst/>
            </a:prstTxWarp>
          </a:bodyPr>
          <a:lstStyle>
            <a:lvl1pPr algn="l" defTabSz="938213" rtl="0" eaLnBrk="0" hangingPunct="0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he-IL" altLang="en-US"/>
              <a:t>Proprietary and Confidential. All Rights Reserved.</a:t>
            </a: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380539"/>
            <a:ext cx="29479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76" tIns="46888" rIns="93776" bIns="46888" numCol="1" anchor="b" anchorCtr="0" compatLnSpc="1">
            <a:prstTxWarp prst="textNoShape">
              <a:avLst/>
            </a:prstTxWarp>
          </a:bodyPr>
          <a:lstStyle>
            <a:lvl1pPr algn="r" defTabSz="938390" rtl="0" eaLnBrk="0" hangingPunct="0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9D0A5BC-D92E-41E0-A4E5-3647003D85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>
            <a:grpSpLocks/>
          </p:cNvGrpSpPr>
          <p:nvPr userDrawn="1"/>
        </p:nvGrpSpPr>
        <p:grpSpPr bwMode="auto">
          <a:xfrm>
            <a:off x="304800" y="381000"/>
            <a:ext cx="8534400" cy="1104900"/>
            <a:chOff x="192" y="240"/>
            <a:chExt cx="5376" cy="696"/>
          </a:xfrm>
        </p:grpSpPr>
        <p:sp>
          <p:nvSpPr>
            <p:cNvPr id="4" name="Rectangle 16"/>
            <p:cNvSpPr>
              <a:spLocks noChangeArrowheads="1"/>
            </p:cNvSpPr>
            <p:nvPr userDrawn="1"/>
          </p:nvSpPr>
          <p:spPr bwMode="auto">
            <a:xfrm>
              <a:off x="216" y="636"/>
              <a:ext cx="5352" cy="3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5" name="AutoShape 19"/>
            <p:cNvSpPr>
              <a:spLocks noChangeArrowheads="1"/>
            </p:cNvSpPr>
            <p:nvPr userDrawn="1"/>
          </p:nvSpPr>
          <p:spPr bwMode="auto">
            <a:xfrm>
              <a:off x="192" y="240"/>
              <a:ext cx="5376" cy="624"/>
            </a:xfrm>
            <a:prstGeom prst="roundRect">
              <a:avLst>
                <a:gd name="adj" fmla="val 16667"/>
              </a:avLst>
            </a:prstGeom>
            <a:solidFill>
              <a:srgbClr val="D6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</p:grpSp>
      <p:sp>
        <p:nvSpPr>
          <p:cNvPr id="6" name="Rectangle 20"/>
          <p:cNvSpPr>
            <a:spLocks noChangeArrowheads="1"/>
          </p:cNvSpPr>
          <p:nvPr userDrawn="1"/>
        </p:nvSpPr>
        <p:spPr bwMode="auto">
          <a:xfrm>
            <a:off x="304800" y="914400"/>
            <a:ext cx="8534400" cy="5257800"/>
          </a:xfrm>
          <a:prstGeom prst="rect">
            <a:avLst/>
          </a:prstGeom>
          <a:solidFill>
            <a:srgbClr val="D6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e-IL"/>
          </a:p>
        </p:txBody>
      </p:sp>
      <p:sp>
        <p:nvSpPr>
          <p:cNvPr id="7" name="Rectangle 27"/>
          <p:cNvSpPr>
            <a:spLocks noChangeArrowheads="1"/>
          </p:cNvSpPr>
          <p:nvPr userDrawn="1"/>
        </p:nvSpPr>
        <p:spPr bwMode="auto">
          <a:xfrm>
            <a:off x="307975" y="2762250"/>
            <a:ext cx="8534400" cy="3479800"/>
          </a:xfrm>
          <a:prstGeom prst="rect">
            <a:avLst/>
          </a:prstGeom>
          <a:solidFill>
            <a:srgbClr val="D0DC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D9FB3C-88EE-47FE-9FE2-5B848B35BE66}" type="datetimeFigureOut">
              <a:rPr lang="he-IL" smtClean="0"/>
              <a:pPr/>
              <a:t>כ"ט/טבת/תשע"ח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  <a:prstGeom prst="rect">
            <a:avLst/>
          </a:prstGeom>
        </p:spPr>
        <p:txBody>
          <a:bodyPr/>
          <a:lstStyle>
            <a:lvl1pPr algn="r">
              <a:defRPr sz="3600" b="1" cap="none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29600" cy="1143000"/>
          </a:xfrm>
          <a:prstGeom prst="rect">
            <a:avLst/>
          </a:prstGeom>
        </p:spPr>
        <p:txBody>
          <a:bodyPr/>
          <a:lstStyle>
            <a:lvl1pPr algn="r">
              <a:defRPr sz="3600" b="1" cap="none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  <a:prstGeom prst="rect">
            <a:avLst/>
          </a:prstGeom>
        </p:spPr>
        <p:txBody>
          <a:bodyPr/>
          <a:lstStyle>
            <a:lvl1pPr algn="r">
              <a:defRPr sz="3600" b="1" cap="none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29600" cy="1143000"/>
          </a:xfrm>
          <a:prstGeom prst="rect">
            <a:avLst/>
          </a:prstGeom>
        </p:spPr>
        <p:txBody>
          <a:bodyPr/>
          <a:lstStyle>
            <a:lvl1pPr algn="r">
              <a:defRPr sz="3600" b="1" cap="none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0" descr="logo-kampus-sofi_sm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256338"/>
            <a:ext cx="17272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614ED99-7B14-40B0-94A7-53DA8B70BAA5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F58EED2-5900-4B8D-96D1-3A17AFF273B4}" type="datetime8">
              <a:rPr lang="he-IL" smtClean="0"/>
              <a:pPr/>
              <a:t>16 ינואר 18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53A9-43B0-46D6-B846-C6F061FB6B38}" type="slidenum">
              <a:rPr lang="he-IL" smtClean="0"/>
              <a:pPr/>
              <a:t>‹#›</a:t>
            </a:fld>
            <a:endParaRPr lang="en-US"/>
          </a:p>
        </p:txBody>
      </p:sp>
      <p:pic>
        <p:nvPicPr>
          <p:cNvPr id="6" name="Picture 60" descr="logo-kampus-sofi_sm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346825"/>
            <a:ext cx="140493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57290" y="284400"/>
            <a:ext cx="72739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he-IL" smtClean="0"/>
              <a:t>לחץ כדי לערוך סגנון כותרת של תבנית בסיס</a:t>
            </a:r>
            <a:endParaRPr lang="en-US" dirty="0" smtClean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 bwMode="auto">
          <a:xfrm>
            <a:off x="1357290" y="1148400"/>
            <a:ext cx="7273925" cy="514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>
                <a:solidFill>
                  <a:schemeClr val="bg2">
                    <a:lumMod val="75000"/>
                  </a:schemeClr>
                </a:solidFill>
              </a:defRPr>
            </a:lvl3pPr>
            <a:lvl4pPr>
              <a:defRPr>
                <a:solidFill>
                  <a:schemeClr val="bg2">
                    <a:lumMod val="75000"/>
                  </a:schemeClr>
                </a:solidFill>
              </a:defRPr>
            </a:lvl4pPr>
            <a:lvl5pPr>
              <a:defRPr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  <a:endParaRPr lang="en-US" noProof="0" dirty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2E5A0AC-0411-4818-9D47-93EF7531444F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  <a:prstGeom prst="rect">
            <a:avLst/>
          </a:prstGeom>
        </p:spPr>
        <p:txBody>
          <a:bodyPr/>
          <a:lstStyle>
            <a:lvl1pPr algn="r">
              <a:defRPr sz="3600" b="1" cap="none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4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 marL="288000" indent="-180000">
              <a:buClr>
                <a:srgbClr val="C00000"/>
              </a:buClr>
              <a:defRPr sz="2000"/>
            </a:lvl1pPr>
            <a:lvl2pPr marL="540000" indent="-180000"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000"/>
            </a:lvl2pPr>
            <a:lvl3pPr>
              <a:buClr>
                <a:srgbClr val="C00000"/>
              </a:buClr>
              <a:defRPr sz="2000"/>
            </a:lvl3pPr>
            <a:lvl4pPr>
              <a:buClr>
                <a:srgbClr val="C00000"/>
              </a:buClr>
              <a:defRPr sz="2000"/>
            </a:lvl4pPr>
            <a:lvl5pPr>
              <a:buClr>
                <a:srgbClr val="C00000"/>
              </a:buClr>
              <a:defRPr sz="20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  <a:prstGeom prst="rect">
            <a:avLst/>
          </a:prstGeom>
        </p:spPr>
        <p:txBody>
          <a:bodyPr/>
          <a:lstStyle>
            <a:lvl1pPr algn="r">
              <a:defRPr sz="3600" b="1" cap="none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162D0-CF28-4318-AFE8-D6BE9FA83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  <a:prstGeom prst="rect">
            <a:avLst/>
          </a:prstGeom>
        </p:spPr>
        <p:txBody>
          <a:bodyPr/>
          <a:lstStyle>
            <a:lvl1pPr algn="r">
              <a:defRPr sz="3600" b="1" cap="none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 marL="288000" indent="-180000">
              <a:buClr>
                <a:srgbClr val="C00000"/>
              </a:buClr>
              <a:defRPr sz="2000"/>
            </a:lvl1pPr>
            <a:lvl2pPr marL="540000" indent="-180000"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000"/>
            </a:lvl2pPr>
            <a:lvl3pPr>
              <a:buClr>
                <a:srgbClr val="C00000"/>
              </a:buClr>
              <a:defRPr sz="2000"/>
            </a:lvl3pPr>
            <a:lvl4pPr>
              <a:buClr>
                <a:srgbClr val="C00000"/>
              </a:buClr>
              <a:defRPr sz="2000"/>
            </a:lvl4pPr>
            <a:lvl5pPr>
              <a:buClr>
                <a:srgbClr val="C00000"/>
              </a:buClr>
              <a:defRPr sz="20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  <a:prstGeom prst="rect">
            <a:avLst/>
          </a:prstGeom>
        </p:spPr>
        <p:txBody>
          <a:bodyPr/>
          <a:lstStyle>
            <a:lvl1pPr algn="r">
              <a:defRPr sz="3600" b="1" cap="none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  <a:prstGeom prst="rect">
            <a:avLst/>
          </a:prstGeom>
        </p:spPr>
        <p:txBody>
          <a:bodyPr/>
          <a:lstStyle>
            <a:lvl1pPr algn="r">
              <a:defRPr sz="3600" b="1" cap="none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 marL="288000" indent="-180000">
              <a:buClr>
                <a:srgbClr val="C00000"/>
              </a:buClr>
              <a:defRPr sz="2000"/>
            </a:lvl1pPr>
            <a:lvl2pPr marL="540000" indent="-180000"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000"/>
            </a:lvl2pPr>
            <a:lvl3pPr>
              <a:buClr>
                <a:srgbClr val="C00000"/>
              </a:buClr>
              <a:defRPr sz="2000"/>
            </a:lvl3pPr>
            <a:lvl4pPr>
              <a:buClr>
                <a:srgbClr val="C00000"/>
              </a:buClr>
              <a:defRPr sz="2000"/>
            </a:lvl4pPr>
            <a:lvl5pPr>
              <a:buClr>
                <a:srgbClr val="C00000"/>
              </a:buClr>
              <a:defRPr sz="20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  <a:prstGeom prst="rect">
            <a:avLst/>
          </a:prstGeom>
        </p:spPr>
        <p:txBody>
          <a:bodyPr/>
          <a:lstStyle>
            <a:lvl1pPr algn="r">
              <a:defRPr sz="3600" b="1" cap="none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  <a:prstGeom prst="rect">
            <a:avLst/>
          </a:prstGeom>
        </p:spPr>
        <p:txBody>
          <a:bodyPr/>
          <a:lstStyle>
            <a:lvl1pPr algn="r">
              <a:defRPr sz="3600" b="1" cap="none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  <a:prstGeom prst="rect">
            <a:avLst/>
          </a:prstGeom>
        </p:spPr>
        <p:txBody>
          <a:bodyPr/>
          <a:lstStyle>
            <a:lvl1pPr algn="r">
              <a:defRPr sz="3600" b="1" cap="none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1600201"/>
            <a:ext cx="8003232" cy="4525963"/>
          </a:xfrm>
          <a:prstGeom prst="rect">
            <a:avLst/>
          </a:prstGeom>
        </p:spPr>
        <p:txBody>
          <a:bodyPr/>
          <a:lstStyle>
            <a:lvl1pPr marL="288000" indent="-180000">
              <a:buClr>
                <a:srgbClr val="C00000"/>
              </a:buClr>
              <a:defRPr sz="2000"/>
            </a:lvl1pPr>
            <a:lvl2pPr marL="540000" indent="-180000"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000"/>
            </a:lvl2pPr>
            <a:lvl3pPr>
              <a:buClr>
                <a:srgbClr val="C00000"/>
              </a:buClr>
              <a:defRPr sz="2000"/>
            </a:lvl3pPr>
            <a:lvl4pPr>
              <a:buClr>
                <a:srgbClr val="C00000"/>
              </a:buClr>
              <a:defRPr sz="2000"/>
            </a:lvl4pPr>
            <a:lvl5pPr>
              <a:buClr>
                <a:srgbClr val="C00000"/>
              </a:buClr>
              <a:defRPr sz="20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21BA9E-672C-4B2B-9CA4-3A4B7F49AE93}" type="datetimeFigureOut">
              <a:rPr lang="he-IL" smtClean="0"/>
              <a:pPr/>
              <a:t>כ"ט/טבת/תשע"ח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7DDE-56AB-441E-AB0F-F19BA0E9942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71472" y="178592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 b="1" cap="none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71472" y="178592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 b="1" cap="none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BB844-736E-4113-BDBB-A008D95B14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E80D2-8E2E-4CB1-BBA3-C78133A9E98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 marL="288000" indent="-180000">
              <a:buClr>
                <a:srgbClr val="C00000"/>
              </a:buClr>
              <a:defRPr sz="2000"/>
            </a:lvl1pPr>
            <a:lvl2pPr marL="540000" indent="-180000"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000"/>
            </a:lvl2pPr>
            <a:lvl3pPr>
              <a:buClr>
                <a:srgbClr val="C00000"/>
              </a:buClr>
              <a:defRPr sz="2000"/>
            </a:lvl3pPr>
            <a:lvl4pPr>
              <a:buClr>
                <a:srgbClr val="C00000"/>
              </a:buClr>
              <a:defRPr sz="2000"/>
            </a:lvl4pPr>
            <a:lvl5pPr>
              <a:buClr>
                <a:srgbClr val="C00000"/>
              </a:buClr>
              <a:defRPr sz="20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D633-80E9-45E9-AA42-B9DF87AEA95D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C87ED03C-B89B-426D-BEDC-06E6FA010662}" type="datetime8">
              <a:rPr lang="he-IL" smtClean="0"/>
              <a:pPr/>
              <a:t>16 ינואר 18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79E4-605F-49DA-A52C-53A539A6B6CC}" type="slidenum">
              <a:rPr lang="he-IL" smtClean="0"/>
              <a:pPr/>
              <a:t>‹#›</a:t>
            </a:fld>
            <a:endParaRPr lang="en-US"/>
          </a:p>
        </p:txBody>
      </p:sp>
      <p:cxnSp>
        <p:nvCxnSpPr>
          <p:cNvPr id="5" name="מחבר ישר 4"/>
          <p:cNvCxnSpPr/>
          <p:nvPr/>
        </p:nvCxnSpPr>
        <p:spPr>
          <a:xfrm rot="5400000">
            <a:off x="-3214718" y="3429024"/>
            <a:ext cx="6858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5400000">
            <a:off x="-3286156" y="3429000"/>
            <a:ext cx="6858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מעוגל 6"/>
          <p:cNvSpPr/>
          <p:nvPr/>
        </p:nvSpPr>
        <p:spPr>
          <a:xfrm>
            <a:off x="539552" y="332656"/>
            <a:ext cx="8280920" cy="630000"/>
          </a:xfrm>
          <a:prstGeom prst="roundRect">
            <a:avLst>
              <a:gd name="adj" fmla="val 36265"/>
            </a:avLst>
          </a:prstGeom>
          <a:solidFill>
            <a:srgbClr val="EE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/>
        </p:nvSpPr>
        <p:spPr>
          <a:xfrm>
            <a:off x="8604448" y="288000"/>
            <a:ext cx="360040" cy="72008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39700" dist="63500" dir="10020000" sx="95000" sy="95000" algn="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8964488" y="332656"/>
            <a:ext cx="14401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0" name="תמונה 9" descr="bank_hapoalim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6394269"/>
            <a:ext cx="1656183" cy="463731"/>
          </a:xfrm>
          <a:prstGeom prst="rect">
            <a:avLst/>
          </a:prstGeom>
        </p:spPr>
      </p:pic>
      <p:pic>
        <p:nvPicPr>
          <p:cNvPr id="11" name="תמונה 10" descr="logo kampus sof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396067"/>
            <a:ext cx="1643042" cy="46193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7158" y="6121619"/>
            <a:ext cx="107157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chemeClr val="bg1">
                    <a:lumMod val="50000"/>
                  </a:schemeClr>
                </a:solidFill>
              </a:rPr>
              <a:t>מדור עסקית</a:t>
            </a:r>
            <a:endParaRPr lang="he-IL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3" name="Picture 60" descr="logo-kampus-sofi_smo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6346825"/>
            <a:ext cx="140493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 bwMode="auto">
          <a:xfrm>
            <a:off x="0" y="5157192"/>
            <a:ext cx="9144000" cy="1700808"/>
          </a:xfrm>
          <a:prstGeom prst="rect">
            <a:avLst/>
          </a:prstGeom>
          <a:gradFill>
            <a:gsLst>
              <a:gs pos="0">
                <a:srgbClr val="FFFFFF">
                  <a:alpha val="76000"/>
                </a:srgbClr>
              </a:gs>
              <a:gs pos="50000">
                <a:srgbClr val="FFFFFF"/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rtlCol="1" anchor="ctr"/>
          <a:lstStyle/>
          <a:p>
            <a:pPr>
              <a:defRPr/>
            </a:pPr>
            <a:endParaRPr lang="he-I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34931"/>
            <a:ext cx="7616972" cy="479425"/>
          </a:xfrm>
          <a:prstGeom prst="rect">
            <a:avLst/>
          </a:prstGeom>
        </p:spPr>
        <p:txBody>
          <a:bodyPr/>
          <a:lstStyle>
            <a:lvl1pPr>
              <a:defRPr sz="2800" baseline="0"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00188" y="6529388"/>
            <a:ext cx="709612" cy="2603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20512E2-3880-4CD4-A1E4-B3C1CAE37055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F0397A-1C76-4727-91FB-FCF0347A9D7E}" type="slidenum">
              <a:rPr lang="he-IL" smtClean="0"/>
              <a:pPr>
                <a:defRPr/>
              </a:pPr>
              <a:t>‹#›</a:t>
            </a:fld>
            <a:endParaRPr lang="he-IL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  <a:prstGeom prst="rect">
            <a:avLst/>
          </a:prstGeom>
        </p:spPr>
        <p:txBody>
          <a:bodyPr/>
          <a:lstStyle>
            <a:lvl1pPr algn="r">
              <a:defRPr sz="3600" b="1" cap="none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.jpe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7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3.jpe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0" y="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0" y="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  <p:pic>
        <p:nvPicPr>
          <p:cNvPr id="10" name="תמונה 9" descr="bank_hapoalim_logo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08304" y="6394269"/>
            <a:ext cx="1656183" cy="463731"/>
          </a:xfrm>
          <a:prstGeom prst="rect">
            <a:avLst/>
          </a:prstGeom>
        </p:spPr>
      </p:pic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379753"/>
            <a:ext cx="494001" cy="47824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מעוגל 11"/>
          <p:cNvSpPr/>
          <p:nvPr/>
        </p:nvSpPr>
        <p:spPr>
          <a:xfrm>
            <a:off x="380971" y="332656"/>
            <a:ext cx="8572560" cy="630000"/>
          </a:xfrm>
          <a:prstGeom prst="roundRect">
            <a:avLst>
              <a:gd name="adj" fmla="val 36265"/>
            </a:avLst>
          </a:prstGeom>
          <a:solidFill>
            <a:srgbClr val="EE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0" y="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8" name="מלבן מעוגל 7"/>
          <p:cNvSpPr/>
          <p:nvPr/>
        </p:nvSpPr>
        <p:spPr>
          <a:xfrm>
            <a:off x="8604448" y="288001"/>
            <a:ext cx="360040" cy="72008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39700" dist="63500" dir="10020000" sx="95000" sy="95000" algn="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8964488" y="332657"/>
            <a:ext cx="14401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7" name="תמונה 6" descr="bank_hapoalim_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08304" y="6394269"/>
            <a:ext cx="1656183" cy="463731"/>
          </a:xfrm>
          <a:prstGeom prst="rect">
            <a:avLst/>
          </a:prstGeom>
        </p:spPr>
      </p:pic>
      <p:pic>
        <p:nvPicPr>
          <p:cNvPr id="10" name="Picture 11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379753"/>
            <a:ext cx="494001" cy="47824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מעוגל 11"/>
          <p:cNvSpPr/>
          <p:nvPr/>
        </p:nvSpPr>
        <p:spPr>
          <a:xfrm>
            <a:off x="380971" y="332656"/>
            <a:ext cx="8572560" cy="630000"/>
          </a:xfrm>
          <a:prstGeom prst="roundRect">
            <a:avLst>
              <a:gd name="adj" fmla="val 36265"/>
            </a:avLst>
          </a:prstGeom>
          <a:solidFill>
            <a:srgbClr val="EE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0" y="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8" name="מלבן מעוגל 7"/>
          <p:cNvSpPr/>
          <p:nvPr/>
        </p:nvSpPr>
        <p:spPr>
          <a:xfrm>
            <a:off x="8604448" y="288001"/>
            <a:ext cx="360040" cy="72008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39700" dist="63500" dir="10020000" sx="95000" sy="95000" algn="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8964488" y="332657"/>
            <a:ext cx="14401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0" y="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מעוגל 11"/>
          <p:cNvSpPr/>
          <p:nvPr/>
        </p:nvSpPr>
        <p:spPr>
          <a:xfrm>
            <a:off x="380971" y="332656"/>
            <a:ext cx="8572560" cy="630000"/>
          </a:xfrm>
          <a:prstGeom prst="roundRect">
            <a:avLst>
              <a:gd name="adj" fmla="val 36265"/>
            </a:avLst>
          </a:prstGeom>
          <a:solidFill>
            <a:srgbClr val="EE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0" y="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8" name="מלבן מעוגל 7"/>
          <p:cNvSpPr/>
          <p:nvPr/>
        </p:nvSpPr>
        <p:spPr>
          <a:xfrm>
            <a:off x="8604448" y="288001"/>
            <a:ext cx="360040" cy="72008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39700" dist="63500" dir="10020000" sx="95000" sy="95000" algn="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8964488" y="332657"/>
            <a:ext cx="14401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7" name="תמונה 6" descr="bank_hapoalim_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08304" y="6394269"/>
            <a:ext cx="1656183" cy="463731"/>
          </a:xfrm>
          <a:prstGeom prst="rect">
            <a:avLst/>
          </a:prstGeom>
        </p:spPr>
      </p:pic>
      <p:sp>
        <p:nvSpPr>
          <p:cNvPr id="10" name="מלבן מעוגל 9"/>
          <p:cNvSpPr/>
          <p:nvPr/>
        </p:nvSpPr>
        <p:spPr>
          <a:xfrm>
            <a:off x="251520" y="1124744"/>
            <a:ext cx="8416552" cy="503487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403920" y="1277144"/>
            <a:ext cx="8416552" cy="503487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95536" y="1268760"/>
            <a:ext cx="8416552" cy="1680063"/>
          </a:xfrm>
          <a:prstGeom prst="round2SameRect">
            <a:avLst>
              <a:gd name="adj1" fmla="val 48775"/>
              <a:gd name="adj2" fmla="val 0"/>
            </a:avLst>
          </a:prstGeom>
          <a:gradFill rotWithShape="1">
            <a:gsLst>
              <a:gs pos="0">
                <a:schemeClr val="tx2">
                  <a:lumMod val="40000"/>
                  <a:lumOff val="60000"/>
                  <a:alpha val="28000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pic>
        <p:nvPicPr>
          <p:cNvPr id="16" name="Picture 11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6379753"/>
            <a:ext cx="494001" cy="47824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66" r:id="rId4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0" y="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צורה חופשית 14"/>
          <p:cNvSpPr/>
          <p:nvPr/>
        </p:nvSpPr>
        <p:spPr>
          <a:xfrm>
            <a:off x="857225" y="857232"/>
            <a:ext cx="8110327" cy="3000396"/>
          </a:xfrm>
          <a:custGeom>
            <a:avLst/>
            <a:gdLst>
              <a:gd name="connsiteX0" fmla="*/ 7132864 w 7251246"/>
              <a:gd name="connsiteY0" fmla="*/ 3028950 h 3068410"/>
              <a:gd name="connsiteX1" fmla="*/ 4887685 w 7251246"/>
              <a:gd name="connsiteY1" fmla="*/ 3045279 h 3068410"/>
              <a:gd name="connsiteX2" fmla="*/ 3034392 w 7251246"/>
              <a:gd name="connsiteY2" fmla="*/ 3037114 h 3068410"/>
              <a:gd name="connsiteX3" fmla="*/ 1809750 w 7251246"/>
              <a:gd name="connsiteY3" fmla="*/ 3053443 h 3068410"/>
              <a:gd name="connsiteX4" fmla="*/ 1083128 w 7251246"/>
              <a:gd name="connsiteY4" fmla="*/ 3028950 h 3068410"/>
              <a:gd name="connsiteX5" fmla="*/ 609600 w 7251246"/>
              <a:gd name="connsiteY5" fmla="*/ 2833007 h 3068410"/>
              <a:gd name="connsiteX6" fmla="*/ 201385 w 7251246"/>
              <a:gd name="connsiteY6" fmla="*/ 2400300 h 3068410"/>
              <a:gd name="connsiteX7" fmla="*/ 13607 w 7251246"/>
              <a:gd name="connsiteY7" fmla="*/ 1690007 h 3068410"/>
              <a:gd name="connsiteX8" fmla="*/ 119742 w 7251246"/>
              <a:gd name="connsiteY8" fmla="*/ 1012371 h 3068410"/>
              <a:gd name="connsiteX9" fmla="*/ 536121 w 7251246"/>
              <a:gd name="connsiteY9" fmla="*/ 498021 h 3068410"/>
              <a:gd name="connsiteX10" fmla="*/ 1132114 w 7251246"/>
              <a:gd name="connsiteY10" fmla="*/ 261257 h 3068410"/>
              <a:gd name="connsiteX11" fmla="*/ 2201635 w 7251246"/>
              <a:gd name="connsiteY11" fmla="*/ 244929 h 3068410"/>
              <a:gd name="connsiteX12" fmla="*/ 3491592 w 7251246"/>
              <a:gd name="connsiteY12" fmla="*/ 253093 h 3068410"/>
              <a:gd name="connsiteX13" fmla="*/ 4667250 w 7251246"/>
              <a:gd name="connsiteY13" fmla="*/ 253093 h 3068410"/>
              <a:gd name="connsiteX14" fmla="*/ 5589814 w 7251246"/>
              <a:gd name="connsiteY14" fmla="*/ 244929 h 3068410"/>
              <a:gd name="connsiteX15" fmla="*/ 6708321 w 7251246"/>
              <a:gd name="connsiteY15" fmla="*/ 253093 h 3068410"/>
              <a:gd name="connsiteX16" fmla="*/ 7173685 w 7251246"/>
              <a:gd name="connsiteY16" fmla="*/ 269421 h 3068410"/>
              <a:gd name="connsiteX17" fmla="*/ 7173685 w 7251246"/>
              <a:gd name="connsiteY17" fmla="*/ 367393 h 3068410"/>
              <a:gd name="connsiteX18" fmla="*/ 7165521 w 7251246"/>
              <a:gd name="connsiteY18" fmla="*/ 2473779 h 3068410"/>
              <a:gd name="connsiteX19" fmla="*/ 7157357 w 7251246"/>
              <a:gd name="connsiteY19" fmla="*/ 2979964 h 3068410"/>
              <a:gd name="connsiteX20" fmla="*/ 7132864 w 7251246"/>
              <a:gd name="connsiteY20" fmla="*/ 3028950 h 3068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251246" h="3068410">
                <a:moveTo>
                  <a:pt x="7132864" y="3028950"/>
                </a:moveTo>
                <a:lnTo>
                  <a:pt x="4887685" y="3045279"/>
                </a:lnTo>
                <a:lnTo>
                  <a:pt x="3034392" y="3037114"/>
                </a:lnTo>
                <a:cubicBezTo>
                  <a:pt x="2521403" y="3038475"/>
                  <a:pt x="2134961" y="3054804"/>
                  <a:pt x="1809750" y="3053443"/>
                </a:cubicBezTo>
                <a:cubicBezTo>
                  <a:pt x="1484539" y="3052082"/>
                  <a:pt x="1283153" y="3065689"/>
                  <a:pt x="1083128" y="3028950"/>
                </a:cubicBezTo>
                <a:cubicBezTo>
                  <a:pt x="883103" y="2992211"/>
                  <a:pt x="756557" y="2937782"/>
                  <a:pt x="609600" y="2833007"/>
                </a:cubicBezTo>
                <a:cubicBezTo>
                  <a:pt x="462643" y="2728232"/>
                  <a:pt x="300717" y="2590800"/>
                  <a:pt x="201385" y="2400300"/>
                </a:cubicBezTo>
                <a:cubicBezTo>
                  <a:pt x="102053" y="2209800"/>
                  <a:pt x="27214" y="1921328"/>
                  <a:pt x="13607" y="1690007"/>
                </a:cubicBezTo>
                <a:cubicBezTo>
                  <a:pt x="0" y="1458686"/>
                  <a:pt x="32656" y="1211035"/>
                  <a:pt x="119742" y="1012371"/>
                </a:cubicBezTo>
                <a:cubicBezTo>
                  <a:pt x="206828" y="813707"/>
                  <a:pt x="367392" y="623207"/>
                  <a:pt x="536121" y="498021"/>
                </a:cubicBezTo>
                <a:cubicBezTo>
                  <a:pt x="704850" y="372835"/>
                  <a:pt x="854528" y="303439"/>
                  <a:pt x="1132114" y="261257"/>
                </a:cubicBezTo>
                <a:cubicBezTo>
                  <a:pt x="1409700" y="219075"/>
                  <a:pt x="2201635" y="244929"/>
                  <a:pt x="2201635" y="244929"/>
                </a:cubicBezTo>
                <a:lnTo>
                  <a:pt x="3491592" y="253093"/>
                </a:lnTo>
                <a:lnTo>
                  <a:pt x="4667250" y="253093"/>
                </a:lnTo>
                <a:lnTo>
                  <a:pt x="5589814" y="244929"/>
                </a:lnTo>
                <a:lnTo>
                  <a:pt x="6708321" y="253093"/>
                </a:lnTo>
                <a:cubicBezTo>
                  <a:pt x="6972299" y="257175"/>
                  <a:pt x="7096124" y="250371"/>
                  <a:pt x="7173685" y="269421"/>
                </a:cubicBezTo>
                <a:cubicBezTo>
                  <a:pt x="7251246" y="288471"/>
                  <a:pt x="7175046" y="0"/>
                  <a:pt x="7173685" y="367393"/>
                </a:cubicBezTo>
                <a:cubicBezTo>
                  <a:pt x="7172324" y="734786"/>
                  <a:pt x="7168242" y="2038351"/>
                  <a:pt x="7165521" y="2473779"/>
                </a:cubicBezTo>
                <a:cubicBezTo>
                  <a:pt x="7162800" y="2909207"/>
                  <a:pt x="7158718" y="2891518"/>
                  <a:pt x="7157357" y="2979964"/>
                </a:cubicBezTo>
                <a:cubicBezTo>
                  <a:pt x="7155996" y="3068410"/>
                  <a:pt x="7156676" y="3036433"/>
                  <a:pt x="7132864" y="3028950"/>
                </a:cubicBezTo>
                <a:close/>
              </a:path>
            </a:pathLst>
          </a:custGeom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0" y="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8964488" y="332657"/>
            <a:ext cx="14401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8786842" y="928670"/>
            <a:ext cx="285752" cy="160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7" name="תמונה 6" descr="bank_hapoali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6394269"/>
            <a:ext cx="1656183" cy="463731"/>
          </a:xfrm>
          <a:prstGeom prst="rect">
            <a:avLst/>
          </a:prstGeom>
        </p:spPr>
      </p:pic>
      <p:pic>
        <p:nvPicPr>
          <p:cNvPr id="10" name="תמונה 9" descr="logo kampus sof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396067"/>
            <a:ext cx="1643042" cy="461932"/>
          </a:xfrm>
          <a:prstGeom prst="rect">
            <a:avLst/>
          </a:prstGeom>
        </p:spPr>
      </p:pic>
      <p:sp>
        <p:nvSpPr>
          <p:cNvPr id="8" name="מלבן מעוגל 7"/>
          <p:cNvSpPr/>
          <p:nvPr/>
        </p:nvSpPr>
        <p:spPr>
          <a:xfrm>
            <a:off x="8748464" y="1052736"/>
            <a:ext cx="288032" cy="280831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צורה חופשית 14"/>
          <p:cNvSpPr/>
          <p:nvPr/>
        </p:nvSpPr>
        <p:spPr>
          <a:xfrm>
            <a:off x="857225" y="857232"/>
            <a:ext cx="8110327" cy="3000396"/>
          </a:xfrm>
          <a:custGeom>
            <a:avLst/>
            <a:gdLst>
              <a:gd name="connsiteX0" fmla="*/ 7132864 w 7251246"/>
              <a:gd name="connsiteY0" fmla="*/ 3028950 h 3068410"/>
              <a:gd name="connsiteX1" fmla="*/ 4887685 w 7251246"/>
              <a:gd name="connsiteY1" fmla="*/ 3045279 h 3068410"/>
              <a:gd name="connsiteX2" fmla="*/ 3034392 w 7251246"/>
              <a:gd name="connsiteY2" fmla="*/ 3037114 h 3068410"/>
              <a:gd name="connsiteX3" fmla="*/ 1809750 w 7251246"/>
              <a:gd name="connsiteY3" fmla="*/ 3053443 h 3068410"/>
              <a:gd name="connsiteX4" fmla="*/ 1083128 w 7251246"/>
              <a:gd name="connsiteY4" fmla="*/ 3028950 h 3068410"/>
              <a:gd name="connsiteX5" fmla="*/ 609600 w 7251246"/>
              <a:gd name="connsiteY5" fmla="*/ 2833007 h 3068410"/>
              <a:gd name="connsiteX6" fmla="*/ 201385 w 7251246"/>
              <a:gd name="connsiteY6" fmla="*/ 2400300 h 3068410"/>
              <a:gd name="connsiteX7" fmla="*/ 13607 w 7251246"/>
              <a:gd name="connsiteY7" fmla="*/ 1690007 h 3068410"/>
              <a:gd name="connsiteX8" fmla="*/ 119742 w 7251246"/>
              <a:gd name="connsiteY8" fmla="*/ 1012371 h 3068410"/>
              <a:gd name="connsiteX9" fmla="*/ 536121 w 7251246"/>
              <a:gd name="connsiteY9" fmla="*/ 498021 h 3068410"/>
              <a:gd name="connsiteX10" fmla="*/ 1132114 w 7251246"/>
              <a:gd name="connsiteY10" fmla="*/ 261257 h 3068410"/>
              <a:gd name="connsiteX11" fmla="*/ 2201635 w 7251246"/>
              <a:gd name="connsiteY11" fmla="*/ 244929 h 3068410"/>
              <a:gd name="connsiteX12" fmla="*/ 3491592 w 7251246"/>
              <a:gd name="connsiteY12" fmla="*/ 253093 h 3068410"/>
              <a:gd name="connsiteX13" fmla="*/ 4667250 w 7251246"/>
              <a:gd name="connsiteY13" fmla="*/ 253093 h 3068410"/>
              <a:gd name="connsiteX14" fmla="*/ 5589814 w 7251246"/>
              <a:gd name="connsiteY14" fmla="*/ 244929 h 3068410"/>
              <a:gd name="connsiteX15" fmla="*/ 6708321 w 7251246"/>
              <a:gd name="connsiteY15" fmla="*/ 253093 h 3068410"/>
              <a:gd name="connsiteX16" fmla="*/ 7173685 w 7251246"/>
              <a:gd name="connsiteY16" fmla="*/ 269421 h 3068410"/>
              <a:gd name="connsiteX17" fmla="*/ 7173685 w 7251246"/>
              <a:gd name="connsiteY17" fmla="*/ 367393 h 3068410"/>
              <a:gd name="connsiteX18" fmla="*/ 7165521 w 7251246"/>
              <a:gd name="connsiteY18" fmla="*/ 2473779 h 3068410"/>
              <a:gd name="connsiteX19" fmla="*/ 7157357 w 7251246"/>
              <a:gd name="connsiteY19" fmla="*/ 2979964 h 3068410"/>
              <a:gd name="connsiteX20" fmla="*/ 7132864 w 7251246"/>
              <a:gd name="connsiteY20" fmla="*/ 3028950 h 3068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251246" h="3068410">
                <a:moveTo>
                  <a:pt x="7132864" y="3028950"/>
                </a:moveTo>
                <a:lnTo>
                  <a:pt x="4887685" y="3045279"/>
                </a:lnTo>
                <a:lnTo>
                  <a:pt x="3034392" y="3037114"/>
                </a:lnTo>
                <a:cubicBezTo>
                  <a:pt x="2521403" y="3038475"/>
                  <a:pt x="2134961" y="3054804"/>
                  <a:pt x="1809750" y="3053443"/>
                </a:cubicBezTo>
                <a:cubicBezTo>
                  <a:pt x="1484539" y="3052082"/>
                  <a:pt x="1283153" y="3065689"/>
                  <a:pt x="1083128" y="3028950"/>
                </a:cubicBezTo>
                <a:cubicBezTo>
                  <a:pt x="883103" y="2992211"/>
                  <a:pt x="756557" y="2937782"/>
                  <a:pt x="609600" y="2833007"/>
                </a:cubicBezTo>
                <a:cubicBezTo>
                  <a:pt x="462643" y="2728232"/>
                  <a:pt x="300717" y="2590800"/>
                  <a:pt x="201385" y="2400300"/>
                </a:cubicBezTo>
                <a:cubicBezTo>
                  <a:pt x="102053" y="2209800"/>
                  <a:pt x="27214" y="1921328"/>
                  <a:pt x="13607" y="1690007"/>
                </a:cubicBezTo>
                <a:cubicBezTo>
                  <a:pt x="0" y="1458686"/>
                  <a:pt x="32656" y="1211035"/>
                  <a:pt x="119742" y="1012371"/>
                </a:cubicBezTo>
                <a:cubicBezTo>
                  <a:pt x="206828" y="813707"/>
                  <a:pt x="367392" y="623207"/>
                  <a:pt x="536121" y="498021"/>
                </a:cubicBezTo>
                <a:cubicBezTo>
                  <a:pt x="704850" y="372835"/>
                  <a:pt x="854528" y="303439"/>
                  <a:pt x="1132114" y="261257"/>
                </a:cubicBezTo>
                <a:cubicBezTo>
                  <a:pt x="1409700" y="219075"/>
                  <a:pt x="2201635" y="244929"/>
                  <a:pt x="2201635" y="244929"/>
                </a:cubicBezTo>
                <a:lnTo>
                  <a:pt x="3491592" y="253093"/>
                </a:lnTo>
                <a:lnTo>
                  <a:pt x="4667250" y="253093"/>
                </a:lnTo>
                <a:lnTo>
                  <a:pt x="5589814" y="244929"/>
                </a:lnTo>
                <a:lnTo>
                  <a:pt x="6708321" y="253093"/>
                </a:lnTo>
                <a:cubicBezTo>
                  <a:pt x="6972299" y="257175"/>
                  <a:pt x="7096124" y="250371"/>
                  <a:pt x="7173685" y="269421"/>
                </a:cubicBezTo>
                <a:cubicBezTo>
                  <a:pt x="7251246" y="288471"/>
                  <a:pt x="7175046" y="0"/>
                  <a:pt x="7173685" y="367393"/>
                </a:cubicBezTo>
                <a:cubicBezTo>
                  <a:pt x="7172324" y="734786"/>
                  <a:pt x="7168242" y="2038351"/>
                  <a:pt x="7165521" y="2473779"/>
                </a:cubicBezTo>
                <a:cubicBezTo>
                  <a:pt x="7162800" y="2909207"/>
                  <a:pt x="7158718" y="2891518"/>
                  <a:pt x="7157357" y="2979964"/>
                </a:cubicBezTo>
                <a:cubicBezTo>
                  <a:pt x="7155996" y="3068410"/>
                  <a:pt x="7156676" y="3036433"/>
                  <a:pt x="7132864" y="3028950"/>
                </a:cubicBezTo>
                <a:close/>
              </a:path>
            </a:pathLst>
          </a:custGeom>
          <a:gradFill flip="none" rotWithShape="1">
            <a:gsLst>
              <a:gs pos="0">
                <a:srgbClr val="9E040B"/>
              </a:gs>
              <a:gs pos="40000">
                <a:srgbClr val="E11F26"/>
              </a:gs>
              <a:gs pos="0">
                <a:srgbClr val="FF0000"/>
              </a:gs>
            </a:gsLst>
            <a:lin ang="16200000" scaled="1"/>
            <a:tileRect/>
          </a:gra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0" y="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5813A-8B22-41D1-A883-FEF43F6DF534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8964488" y="332657"/>
            <a:ext cx="14401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8786842" y="928670"/>
            <a:ext cx="285752" cy="160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4" name="תמונה 13" descr="bank_hapoali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6394269"/>
            <a:ext cx="1656183" cy="463731"/>
          </a:xfrm>
          <a:prstGeom prst="rect">
            <a:avLst/>
          </a:prstGeom>
        </p:spPr>
      </p:pic>
      <p:sp>
        <p:nvSpPr>
          <p:cNvPr id="10" name="מלבן 9"/>
          <p:cNvSpPr/>
          <p:nvPr userDrawn="1"/>
        </p:nvSpPr>
        <p:spPr>
          <a:xfrm>
            <a:off x="8747185" y="3821502"/>
            <a:ext cx="396815" cy="1268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/>
        </p:nvSpPr>
        <p:spPr>
          <a:xfrm>
            <a:off x="8748464" y="1052736"/>
            <a:ext cx="288032" cy="280831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3" name="Picture 11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379753"/>
            <a:ext cx="494001" cy="47824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alimunion.org.il/" TargetMode="Externa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6120882"/>
          </a:xfrm>
          <a:prstGeom prst="round2SameRect">
            <a:avLst>
              <a:gd name="adj1" fmla="val 0"/>
              <a:gd name="adj2" fmla="val 0"/>
            </a:avLst>
          </a:prstGeom>
          <a:gradFill rotWithShape="1">
            <a:gsLst>
              <a:gs pos="0">
                <a:srgbClr val="FF0000">
                  <a:alpha val="24000"/>
                </a:srgb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endParaRPr lang="he-IL"/>
          </a:p>
        </p:txBody>
      </p:sp>
      <p:sp>
        <p:nvSpPr>
          <p:cNvPr id="1704962" name="Text Box 2"/>
          <p:cNvSpPr txBox="1">
            <a:spLocks noChangeArrowheads="1"/>
          </p:cNvSpPr>
          <p:nvPr/>
        </p:nvSpPr>
        <p:spPr bwMode="auto">
          <a:xfrm>
            <a:off x="1996799" y="310391"/>
            <a:ext cx="5426075" cy="825456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he-IL" altLang="en-US" sz="80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>
              <a:defRPr/>
            </a:pPr>
            <a:r>
              <a:rPr lang="he-IL" altLang="en-US" sz="80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בטוחים</a:t>
            </a:r>
            <a:r>
              <a:rPr lang="en-US" altLang="en-US" sz="80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/>
            </a:r>
            <a:br>
              <a:rPr lang="en-US" altLang="en-US" sz="80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he-IL" altLang="en-US" sz="80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גמלאי הבנק</a:t>
            </a:r>
          </a:p>
          <a:p>
            <a:pPr>
              <a:defRPr/>
            </a:pPr>
            <a:r>
              <a:rPr lang="en-US" altLang="en-US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2018</a:t>
            </a:r>
            <a:endParaRPr lang="he-IL" altLang="en-US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>
              <a:defRPr/>
            </a:pPr>
            <a:endParaRPr lang="he-IL" altLang="en-US" sz="80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>
              <a:defRPr/>
            </a:pPr>
            <a:endParaRPr lang="en-US" altLang="en-US" sz="80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983975" y="2865120"/>
            <a:ext cx="7235686" cy="214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he-IL" altLang="en-US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endParaRPr lang="he-IL" dirty="0" smtClean="0"/>
          </a:p>
          <a:p>
            <a:endParaRPr lang="en-US" altLang="en-US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6DF4292-1EC0-4616-A5A9-BF798C23F92D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38908" y="1282148"/>
            <a:ext cx="7803875" cy="48937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  <a:buSzPct val="80000"/>
            </a:pPr>
            <a:r>
              <a:rPr lang="he-IL" dirty="0" smtClean="0"/>
              <a:t>בדיקות הריון – על פי המלצת רופא מומחה – כיסוי של 75% מהעלות ומקסימום 1,580 ₪ לכל תקופת </a:t>
            </a:r>
            <a:r>
              <a:rPr lang="he-IL" dirty="0" err="1" smtClean="0"/>
              <a:t>ההריון</a:t>
            </a:r>
            <a:r>
              <a:rPr lang="he-IL" dirty="0" smtClean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80000"/>
            </a:pPr>
            <a:r>
              <a:rPr lang="he-IL" dirty="0" smtClean="0"/>
              <a:t>הפריית מבחנה - שיפוי עד 7,375 </a:t>
            </a:r>
            <a:r>
              <a:rPr lang="he-IL" dirty="0" err="1" smtClean="0"/>
              <a:t>ש”ח</a:t>
            </a:r>
            <a:r>
              <a:rPr lang="he-IL" dirty="0" smtClean="0"/>
              <a:t> לכל סדרת טיפולים ולמקסימום 5 סדרות.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80000"/>
            </a:pPr>
            <a:r>
              <a:rPr lang="he-IL" dirty="0" smtClean="0"/>
              <a:t>אובדן כושר עבודה מוחלט כתוצאה מניתוח – גמלה בסך של 4,000 </a:t>
            </a:r>
            <a:r>
              <a:rPr lang="he-IL" dirty="0" err="1" smtClean="0"/>
              <a:t>ש”ח</a:t>
            </a:r>
            <a:r>
              <a:rPr lang="he-IL" dirty="0" smtClean="0"/>
              <a:t>  לחודש לתקופה של עד 12 חודשים.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80000"/>
            </a:pPr>
            <a:r>
              <a:rPr lang="he-IL" dirty="0" smtClean="0"/>
              <a:t>השתלת איברים </a:t>
            </a:r>
            <a:r>
              <a:rPr lang="he-IL" dirty="0" err="1" smtClean="0"/>
              <a:t>בחו”ל</a:t>
            </a:r>
            <a:r>
              <a:rPr lang="he-IL" dirty="0" smtClean="0"/>
              <a:t> - שיפוי מלא להוצאות אשפוז ובנוסף עד 786,500 </a:t>
            </a:r>
            <a:r>
              <a:rPr lang="he-IL" dirty="0" err="1" smtClean="0"/>
              <a:t>ש”ח</a:t>
            </a:r>
            <a:r>
              <a:rPr lang="he-IL" dirty="0" smtClean="0"/>
              <a:t> להוצאות נלוות להשתלה.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80000"/>
            </a:pPr>
            <a:r>
              <a:rPr lang="he-IL" dirty="0" smtClean="0"/>
              <a:t>גמלת החלמה לאחר השתלה – 4,840 </a:t>
            </a:r>
            <a:r>
              <a:rPr lang="he-IL" dirty="0" err="1" smtClean="0"/>
              <a:t>ש”ח</a:t>
            </a:r>
            <a:r>
              <a:rPr lang="he-IL" dirty="0" smtClean="0"/>
              <a:t> לחודש לתקופה של עד 24 חודשים.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80000"/>
            </a:pPr>
            <a:r>
              <a:rPr lang="he-IL" dirty="0" smtClean="0"/>
              <a:t>בדיקה אבחנתית לרבות בדיקות הדמיה עד 5,795 ₪ לשנת ביטוח ועד 9,480 ₪ לתקופת ביטוח.</a:t>
            </a:r>
          </a:p>
          <a:p>
            <a:pPr>
              <a:lnSpc>
                <a:spcPct val="120000"/>
              </a:lnSpc>
              <a:buSzPct val="80000"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b="0" dirty="0" smtClean="0"/>
          </a:p>
          <a:p>
            <a:pPr algn="r" rtl="1" eaLnBrk="1" hangingPunct="1">
              <a:lnSpc>
                <a:spcPct val="120000"/>
              </a:lnSpc>
              <a:buSzPct val="80000"/>
            </a:pPr>
            <a:endParaRPr lang="he-IL" b="0" dirty="0" smtClean="0"/>
          </a:p>
          <a:p>
            <a:pPr algn="r" rtl="1" eaLnBrk="1" hangingPunct="1">
              <a:lnSpc>
                <a:spcPct val="120000"/>
              </a:lnSpc>
              <a:buSzPct val="80000"/>
            </a:pPr>
            <a:endParaRPr lang="he-IL" b="0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76234"/>
            <a:ext cx="8075240" cy="565412"/>
          </a:xfrm>
          <a:noFill/>
          <a:ln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algn="r" rtl="1">
              <a:lnSpc>
                <a:spcPct val="85000"/>
              </a:lnSpc>
              <a:spcBef>
                <a:spcPct val="50000"/>
              </a:spcBef>
            </a:pPr>
            <a:r>
              <a:rPr lang="he-IL" dirty="0" smtClean="0"/>
              <a:t>ביטוח בריאות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9753331-154A-47F3-BCE7-31943868AAB2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539552" y="1296954"/>
            <a:ext cx="8003232" cy="482920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SzPct val="80000"/>
            </a:pPr>
            <a:r>
              <a:rPr lang="he-IL" dirty="0" smtClean="0"/>
              <a:t>ביטוח </a:t>
            </a:r>
            <a:r>
              <a:rPr lang="he-IL" dirty="0" smtClean="0"/>
              <a:t>הסיעודי הקבוצתי בוטל ב 31.12.17 .</a:t>
            </a:r>
            <a:endParaRPr lang="he-IL" dirty="0" smtClean="0"/>
          </a:p>
          <a:p>
            <a:pPr>
              <a:lnSpc>
                <a:spcPct val="120000"/>
              </a:lnSpc>
              <a:spcBef>
                <a:spcPts val="0"/>
              </a:spcBef>
              <a:buSzPct val="80000"/>
            </a:pPr>
            <a:r>
              <a:rPr lang="he-IL" dirty="0" smtClean="0"/>
              <a:t>השתתפות לתרופות שלא בסל הבריאות - 177 </a:t>
            </a:r>
            <a:r>
              <a:rPr lang="he-IL" dirty="0" err="1" smtClean="0"/>
              <a:t>ש”ח</a:t>
            </a:r>
            <a:r>
              <a:rPr lang="he-IL" dirty="0" smtClean="0"/>
              <a:t> השתתפות המבוטח לחודש עבור 2 מרשמים.כל מרשם נוסף פטור מתשלום השתתפות עצמית. 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80000"/>
            </a:pPr>
            <a:r>
              <a:rPr lang="he-IL" dirty="0" smtClean="0"/>
              <a:t>החדרת תרופה – החזר עד 185 ₪ ליום.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80000"/>
            </a:pPr>
            <a:r>
              <a:rPr lang="he-IL" dirty="0" smtClean="0"/>
              <a:t>שירות ביקור רופא 24 שעות ביממה - השתתפות עצמית  26 ₪.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80000"/>
              <a:defRPr/>
            </a:pPr>
            <a:r>
              <a:rPr lang="he-IL" dirty="0" smtClean="0"/>
              <a:t>טיפולים פסיכולוגיים- עד 20 טיפולים בשנה בהשתתפות של 20% - עד 180 ₪ לטיפול.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80000"/>
              <a:defRPr/>
            </a:pPr>
            <a:r>
              <a:rPr lang="he-IL" dirty="0" smtClean="0"/>
              <a:t>שירותי רפואה משלימה - במרפאות הסכם השתתפות עצמית 59 ₪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80000"/>
              <a:buNone/>
              <a:defRPr/>
            </a:pPr>
            <a:r>
              <a:rPr lang="he-IL" dirty="0" smtClean="0"/>
              <a:t>   לטיפול עד 7 טיפולים בשנה.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80000"/>
              <a:buNone/>
              <a:defRPr/>
            </a:pPr>
            <a:r>
              <a:rPr lang="he-IL" dirty="0" smtClean="0"/>
              <a:t>   במרפאות שאינן בהסדר, החזר בגובה 50% ולא יותר מ – 50 ₪ לטיפול.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80000"/>
              <a:defRPr/>
            </a:pPr>
            <a:r>
              <a:rPr lang="he-IL" dirty="0" smtClean="0"/>
              <a:t>דמי הביטוח לעובדים הקבועים – ממומנים </a:t>
            </a:r>
            <a:r>
              <a:rPr lang="he-IL" dirty="0" err="1" smtClean="0"/>
              <a:t>ע”י</a:t>
            </a:r>
            <a:r>
              <a:rPr lang="he-IL" dirty="0" smtClean="0"/>
              <a:t> ההנהלה (ללא מרכיב הסיעוד).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80000"/>
              <a:buNone/>
            </a:pPr>
            <a:endParaRPr lang="he-IL" dirty="0" smtClean="0"/>
          </a:p>
          <a:p>
            <a:pPr>
              <a:lnSpc>
                <a:spcPct val="120000"/>
              </a:lnSpc>
              <a:spcBef>
                <a:spcPts val="0"/>
              </a:spcBef>
              <a:buSzPct val="80000"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spcBef>
                <a:spcPts val="0"/>
              </a:spcBef>
              <a:buSzPct val="80000"/>
              <a:buNone/>
            </a:pPr>
            <a:endParaRPr lang="he-IL" b="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76234"/>
            <a:ext cx="8075240" cy="565412"/>
          </a:xfrm>
          <a:noFill/>
          <a:ln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algn="r" rtl="1">
              <a:lnSpc>
                <a:spcPct val="85000"/>
              </a:lnSpc>
              <a:spcBef>
                <a:spcPct val="50000"/>
              </a:spcBef>
            </a:pPr>
            <a:r>
              <a:rPr lang="he-IL" dirty="0" smtClean="0"/>
              <a:t>ביטוח בריאות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75BA22A-A6DC-42CF-B93F-09D15736F1C8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  <p:sp>
        <p:nvSpPr>
          <p:cNvPr id="1718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57762"/>
            <a:ext cx="8075240" cy="408446"/>
          </a:xfrm>
          <a:noFill/>
          <a:ln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he-IL" sz="2400" dirty="0" smtClean="0"/>
              <a:t>ביטוח סיעודי – השינויים שנכנסו לתוקף בתארך 1/1/2018</a:t>
            </a:r>
            <a:endParaRPr lang="he-IL" sz="2400" dirty="0" smtClean="0"/>
          </a:p>
        </p:txBody>
      </p:sp>
      <p:sp>
        <p:nvSpPr>
          <p:cNvPr id="171827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04867" y="1210236"/>
            <a:ext cx="8003232" cy="507859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sz="1600" dirty="0" smtClean="0"/>
          </a:p>
          <a:p>
            <a:r>
              <a:rPr lang="he-IL" sz="1600" dirty="0" smtClean="0"/>
              <a:t> </a:t>
            </a:r>
            <a:r>
              <a:rPr lang="he-IL" sz="1600" b="1" dirty="0" smtClean="0"/>
              <a:t>עיקרי תוכנית האוצר בנושא הסיעודי</a:t>
            </a:r>
            <a:r>
              <a:rPr lang="en-US" sz="1400" b="1" dirty="0" smtClean="0"/>
              <a:t>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  </a:t>
            </a:r>
            <a:r>
              <a:rPr lang="he-IL" sz="1400" b="1" dirty="0" smtClean="0"/>
              <a:t>הבשורה אותה נושאת תוכנית משרד האוצר</a:t>
            </a:r>
            <a:r>
              <a:rPr lang="en-US" sz="1400" b="1" dirty="0" smtClean="0"/>
              <a:t> </a:t>
            </a:r>
            <a:r>
              <a:rPr lang="he-IL" sz="1400" b="1" dirty="0" smtClean="0"/>
              <a:t>הינה</a:t>
            </a:r>
            <a:r>
              <a:rPr lang="en-US" sz="1400" b="1" dirty="0" smtClean="0"/>
              <a:t> </a:t>
            </a:r>
            <a:r>
              <a:rPr lang="he-IL" sz="1400" b="1" dirty="0" smtClean="0"/>
              <a:t>הכרת המדינה</a:t>
            </a:r>
            <a:r>
              <a:rPr lang="en-US" sz="1400" b="1" dirty="0" smtClean="0"/>
              <a:t> </a:t>
            </a:r>
            <a:r>
              <a:rPr lang="he-IL" sz="1400" b="1" dirty="0" smtClean="0"/>
              <a:t>בצורך בתמיכה וסיעוד לזקוקים לכך</a:t>
            </a:r>
            <a:r>
              <a:rPr lang="en-US" sz="1400" b="1" dirty="0" smtClean="0"/>
              <a:t>. </a:t>
            </a:r>
            <a:endParaRPr lang="he-IL" sz="1400" b="1" dirty="0" smtClean="0"/>
          </a:p>
          <a:p>
            <a:pPr>
              <a:buFont typeface="Wingdings" pitchFamily="2" charset="2"/>
              <a:buChar char="q"/>
            </a:pPr>
            <a:r>
              <a:rPr lang="he-IL" sz="1400" dirty="0" smtClean="0"/>
              <a:t> התוכנית הינה הרחבה של חוק הסיעוד הקיים תוך שיפור השירות והכיסוי הניתן לחולה הסיעודי</a:t>
            </a:r>
            <a:r>
              <a:rPr lang="en-US" sz="1400" dirty="0" smtClean="0"/>
              <a:t>.  </a:t>
            </a:r>
          </a:p>
          <a:p>
            <a:pPr lvl="1"/>
            <a:r>
              <a:rPr lang="he-IL" sz="1400" dirty="0" smtClean="0"/>
              <a:t>המרת שעות הזכאות לגמלה והעלאת קצבת הסיעוד מהביטוח הלאומי</a:t>
            </a:r>
            <a:r>
              <a:rPr lang="en-US" sz="1400" dirty="0" smtClean="0"/>
              <a:t> – </a:t>
            </a:r>
            <a:r>
              <a:rPr lang="he-IL" sz="1400" dirty="0" smtClean="0"/>
              <a:t>הקצבה תגדל עד לכ</a:t>
            </a:r>
            <a:r>
              <a:rPr lang="en-US" sz="1400" dirty="0" smtClean="0"/>
              <a:t> 7000 -</a:t>
            </a:r>
            <a:r>
              <a:rPr lang="he-IL" sz="1400" dirty="0" smtClean="0"/>
              <a:t>שקלים (בכפוף למבחנים) תוך ביטול מבחני הכניסה והתלות בבני המשפחה.</a:t>
            </a:r>
            <a:endParaRPr lang="en-US" sz="1400" dirty="0" smtClean="0"/>
          </a:p>
          <a:p>
            <a:pPr lvl="1"/>
            <a:r>
              <a:rPr lang="he-IL" sz="1400" dirty="0" smtClean="0"/>
              <a:t>הזכאות לקצבת סיעוד הינה לתושב ישראל מעל גיל פרישה, הזכאות נבחנת ע</a:t>
            </a:r>
            <a:r>
              <a:rPr lang="en-US" sz="1400" dirty="0" smtClean="0"/>
              <a:t>"</a:t>
            </a:r>
            <a:r>
              <a:rPr lang="he-IL" sz="1400" dirty="0" smtClean="0"/>
              <a:t>י מבחנים של הביטוח הלאומי</a:t>
            </a:r>
            <a:r>
              <a:rPr lang="en-US" sz="1400" dirty="0" smtClean="0"/>
              <a:t>.</a:t>
            </a:r>
            <a:r>
              <a:rPr lang="en-US" sz="1400" b="1" dirty="0" smtClean="0"/>
              <a:t> </a:t>
            </a:r>
            <a:endParaRPr lang="en-US" sz="1400" dirty="0" smtClean="0"/>
          </a:p>
          <a:p>
            <a:pPr>
              <a:buFont typeface="Wingdings" pitchFamily="2" charset="2"/>
              <a:buChar char="q"/>
            </a:pPr>
            <a:r>
              <a:rPr lang="he-IL" sz="1400" dirty="0" smtClean="0"/>
              <a:t> ביטוח הסיעוד בקופת החולים מהווה רובד בסיסי מומלץ וחשוב</a:t>
            </a:r>
            <a:r>
              <a:rPr lang="en-US" sz="1400" dirty="0" smtClean="0"/>
              <a:t>.</a:t>
            </a:r>
            <a:br>
              <a:rPr lang="en-US" sz="1400" dirty="0" smtClean="0"/>
            </a:br>
            <a:r>
              <a:rPr lang="he-IL" sz="1400" dirty="0" smtClean="0"/>
              <a:t> קופת החולים הינה הגוף היחיד המאושר לשווק ביטוח סיעודי קבוצתי.</a:t>
            </a:r>
            <a:r>
              <a:rPr lang="en-US" sz="1400" dirty="0" smtClean="0"/>
              <a:t> </a:t>
            </a:r>
            <a:r>
              <a:rPr lang="he-IL" sz="1400" dirty="0" smtClean="0"/>
              <a:t>גובה הפיצוי/גמלה הינו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 עד ל- 10,000 ₪  ונקבע בהתאם למצבו הסיעודי של המבוטח, לגיל הכניסה ותקופת הפיצוי הינה ל</a:t>
            </a:r>
            <a:r>
              <a:rPr lang="en-US" sz="1400" dirty="0" smtClean="0"/>
              <a:t>-5 </a:t>
            </a:r>
            <a:r>
              <a:rPr lang="he-IL" sz="1400" dirty="0" smtClean="0"/>
              <a:t>שנים</a:t>
            </a:r>
            <a:r>
              <a:rPr lang="en-US" sz="1400" dirty="0" smtClean="0"/>
              <a:t>. </a:t>
            </a:r>
            <a:r>
              <a:rPr lang="he-IL" sz="1400" dirty="0" smtClean="0"/>
              <a:t> 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 תוכניות הביטוח בקופות החולים הינן אחידות ומבטיחות רצף ביטוחי</a:t>
            </a:r>
            <a:r>
              <a:rPr lang="en-US" sz="1400" dirty="0" smtClean="0"/>
              <a:t>. </a:t>
            </a:r>
            <a:r>
              <a:rPr lang="he-IL" sz="1400" dirty="0" smtClean="0"/>
              <a:t> הפרמיה מתעדכנת עפ"י מדרגות הגיל 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 ובהצמדה למדד.</a:t>
            </a:r>
          </a:p>
          <a:p>
            <a:pPr>
              <a:buFont typeface="Wingdings" pitchFamily="2" charset="2"/>
              <a:buChar char="q"/>
            </a:pPr>
            <a:r>
              <a:rPr lang="he-IL" sz="1400" b="1" dirty="0" smtClean="0"/>
              <a:t>הביטוח הסיעודי הקבוצתי </a:t>
            </a:r>
            <a:r>
              <a:rPr lang="he-IL" sz="1400" b="1" dirty="0" smtClean="0"/>
              <a:t>בוטל </a:t>
            </a:r>
            <a:r>
              <a:rPr lang="he-IL" sz="1400" b="1" dirty="0" smtClean="0"/>
              <a:t>החל מתאריך 1.1.2018 .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he-IL" sz="1400" b="1" dirty="0" smtClean="0"/>
              <a:t> עובדים וגמלאים המבוטחים בביטוח בריאות וסיעוד קבוצתי לעובדי הבנק ובני ביתם יוכלו לרכוש כיסוי במסלול זהה עד לגובה הכיסוי הקיים כיום בפוליסה הקבוצתית בהנחה של</a:t>
            </a:r>
            <a:r>
              <a:rPr lang="en-US" sz="1400" b="1" dirty="0" smtClean="0"/>
              <a:t> 30% </a:t>
            </a:r>
            <a:r>
              <a:rPr lang="he-IL" sz="1400" b="1" dirty="0" smtClean="0"/>
              <a:t>ממחיר המחירון של חברת</a:t>
            </a:r>
            <a:r>
              <a:rPr lang="en-US" sz="1400" b="1" dirty="0" smtClean="0"/>
              <a:t> "</a:t>
            </a:r>
            <a:r>
              <a:rPr lang="he-IL" sz="1400" b="1" dirty="0" smtClean="0"/>
              <a:t>מגדל" תוך שמירה על רצף זכויות וללא צורך בהצהרת בריאות, תוך קיבוע הפרמיה וצבירת ערכי סילוק. </a:t>
            </a:r>
          </a:p>
          <a:p>
            <a:pPr>
              <a:buNone/>
            </a:pPr>
            <a:r>
              <a:rPr lang="he-IL" sz="1400" b="1" dirty="0" smtClean="0"/>
              <a:t>    וקיימת </a:t>
            </a:r>
            <a:r>
              <a:rPr lang="he-IL" sz="1400" b="1" dirty="0" smtClean="0"/>
              <a:t>אפשרות לקבלת קצבה במועד נדחה (36-60 חודש) ו/או הבטחת תשלום הגמלה ל- 36/ 60 או לכל החיים ללא הנחה</a:t>
            </a:r>
            <a:r>
              <a:rPr lang="he-IL" sz="1400" b="1" dirty="0" smtClean="0"/>
              <a:t>.</a:t>
            </a:r>
          </a:p>
          <a:p>
            <a:pPr>
              <a:buNone/>
            </a:pPr>
            <a:r>
              <a:rPr lang="he-IL" sz="1400" b="1" dirty="0" smtClean="0"/>
              <a:t>   עובדים שהיו מבוטחים בפוליסה קבוצתית ואינם מבוטחים בביטוח סיעודי במסגרת קופת החולים, רשאים להצטרף בקופת החולים, עובדים מגיל 55 ומעלה פטורים מהצהרת בריאות.</a:t>
            </a:r>
            <a:endParaRPr lang="en-US" sz="1400" dirty="0" smtClean="0"/>
          </a:p>
          <a:p>
            <a:pPr lvl="0">
              <a:buNone/>
            </a:pPr>
            <a:endParaRPr lang="en-US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75BA22A-A6DC-42CF-B93F-09D15736F1C8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  <p:sp>
        <p:nvSpPr>
          <p:cNvPr id="1718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57762"/>
            <a:ext cx="8075240" cy="356124"/>
          </a:xfrm>
          <a:noFill/>
          <a:ln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he-IL" sz="2000" dirty="0" smtClean="0"/>
              <a:t>השינויים שיכנסו לתקוף החל מתאריך 1.1.18 – פוליסות קבוצתיות/אישיות</a:t>
            </a:r>
          </a:p>
        </p:txBody>
      </p:sp>
      <p:sp>
        <p:nvSpPr>
          <p:cNvPr id="171827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9552" y="1210235"/>
            <a:ext cx="8003232" cy="508298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sz="1600" dirty="0" smtClean="0"/>
          </a:p>
          <a:p>
            <a:pPr>
              <a:lnSpc>
                <a:spcPct val="120000"/>
              </a:lnSpc>
              <a:buSzPct val="80000"/>
              <a:buNone/>
            </a:pPr>
            <a:r>
              <a:rPr lang="he-IL" sz="1600" dirty="0" smtClean="0"/>
              <a:t> </a:t>
            </a:r>
          </a:p>
          <a:p>
            <a:pPr>
              <a:lnSpc>
                <a:spcPct val="120000"/>
              </a:lnSpc>
              <a:buSzPct val="80000"/>
              <a:buFont typeface="Wingdings" pitchFamily="2" charset="2"/>
              <a:buChar char="q"/>
            </a:pPr>
            <a:r>
              <a:rPr lang="he-IL" sz="1600" dirty="0" smtClean="0"/>
              <a:t>  </a:t>
            </a:r>
            <a:r>
              <a:rPr lang="he-IL" sz="1600" b="1" dirty="0" smtClean="0"/>
              <a:t>פוליסות אישיות </a:t>
            </a:r>
            <a:r>
              <a:rPr lang="he-IL" sz="1600" dirty="0" smtClean="0"/>
              <a:t>- למבוטחים בפוליסה קבוצתית עומדת הזכות לרכוש ביטוח סיעודי 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  במסגרת פוליסה אישית בחברה בה היו מבוטחים, עד לגובה הכיסוי הקיים- 12,100 ₪ גמלה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  ל- 60 חודש, </a:t>
            </a:r>
            <a:r>
              <a:rPr lang="he-IL" sz="1600" dirty="0" smtClean="0"/>
              <a:t>או 3,800 ₪ לגמלה ל- 36 חודש, תוך </a:t>
            </a:r>
            <a:r>
              <a:rPr lang="he-IL" sz="1600" dirty="0" smtClean="0"/>
              <a:t>שמירה על רצף ביטוחי, ללא הצהרת בריאות </a:t>
            </a:r>
            <a:r>
              <a:rPr lang="he-IL" sz="1600" dirty="0" smtClean="0"/>
              <a:t>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  ובהנחה של </a:t>
            </a:r>
            <a:r>
              <a:rPr lang="he-IL" sz="1600" dirty="0" smtClean="0"/>
              <a:t>30% מהתעריף של הפוליסה הפרטית .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 ניתן לרכוש כיסוי לתשלום גמלה או גמלה נדחית לתקופה של- 36 / 60 חודש או לכל החיים ללא 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 הנחה. הגמלה משולמת לאחר תקופת המתנה של 45 יום.</a:t>
            </a:r>
          </a:p>
          <a:p>
            <a:pPr>
              <a:lnSpc>
                <a:spcPct val="120000"/>
              </a:lnSpc>
              <a:buSzPct val="80000"/>
              <a:buNone/>
            </a:pPr>
            <a:endParaRPr lang="he-IL" sz="1400" dirty="0" smtClean="0"/>
          </a:p>
          <a:p>
            <a:pPr lvl="1">
              <a:lnSpc>
                <a:spcPct val="120000"/>
              </a:lnSpc>
              <a:buSzPct val="80000"/>
              <a:buFont typeface="Wingdings" pitchFamily="2" charset="2"/>
              <a:buChar char="q"/>
            </a:pPr>
            <a:r>
              <a:rPr lang="he-IL" sz="1600" dirty="0" smtClean="0"/>
              <a:t>ההצטרפות לעובדי הבנק וגמלאיו הזכאים עד לתאריך 1.7.18 </a:t>
            </a:r>
            <a:r>
              <a:rPr lang="he-IL" sz="1400" dirty="0" smtClean="0"/>
              <a:t>.</a:t>
            </a:r>
          </a:p>
          <a:p>
            <a:pPr lvl="1">
              <a:lnSpc>
                <a:spcPct val="120000"/>
              </a:lnSpc>
              <a:buSzPct val="80000"/>
              <a:buFont typeface="Wingdings" pitchFamily="2" charset="2"/>
              <a:buChar char="q"/>
            </a:pPr>
            <a:r>
              <a:rPr lang="he-IL" sz="1400" dirty="0" smtClean="0"/>
              <a:t> </a:t>
            </a:r>
            <a:r>
              <a:rPr lang="he-IL" sz="1600" dirty="0" smtClean="0"/>
              <a:t>המבוטח יצבור ערכי סילוק בפוליסה משנת הביטוח השלישית ואילך</a:t>
            </a:r>
            <a:r>
              <a:rPr lang="he-IL" sz="1400" dirty="0" smtClean="0"/>
              <a:t>.</a:t>
            </a:r>
          </a:p>
          <a:p>
            <a:pPr lvl="1">
              <a:lnSpc>
                <a:spcPct val="120000"/>
              </a:lnSpc>
              <a:buSzPct val="80000"/>
              <a:buFont typeface="Wingdings" pitchFamily="2" charset="2"/>
              <a:buChar char="q"/>
            </a:pPr>
            <a:r>
              <a:rPr lang="he-IL" sz="1400" dirty="0" smtClean="0"/>
              <a:t> תקופת המתנה -  45 יום </a:t>
            </a:r>
          </a:p>
          <a:p>
            <a:pPr lvl="1">
              <a:lnSpc>
                <a:spcPct val="120000"/>
              </a:lnSpc>
              <a:buSzPct val="80000"/>
              <a:buFont typeface="Wingdings" pitchFamily="2" charset="2"/>
              <a:buChar char="q"/>
            </a:pPr>
            <a:endParaRPr lang="he-IL" sz="1400" dirty="0" smtClean="0"/>
          </a:p>
          <a:p>
            <a:pPr>
              <a:lnSpc>
                <a:spcPct val="120000"/>
              </a:lnSpc>
              <a:buSzPct val="80000"/>
              <a:buNone/>
            </a:pPr>
            <a:endParaRPr lang="he-IL" sz="1400" dirty="0" smtClean="0"/>
          </a:p>
          <a:p>
            <a:pPr>
              <a:lnSpc>
                <a:spcPct val="120000"/>
              </a:lnSpc>
              <a:buSzPct val="80000"/>
              <a:buFont typeface="Wingdings" pitchFamily="2" charset="2"/>
              <a:buChar char="q"/>
            </a:pPr>
            <a:r>
              <a:rPr lang="he-IL" sz="1400" dirty="0" smtClean="0"/>
              <a:t>   </a:t>
            </a:r>
            <a:r>
              <a:rPr lang="he-IL" sz="1600" b="1" dirty="0" smtClean="0"/>
              <a:t>פוליסות קבוצתיות </a:t>
            </a:r>
            <a:r>
              <a:rPr lang="he-IL" sz="1600" dirty="0" smtClean="0"/>
              <a:t>– המוצר בוטל למעט ביטוח קבוצתי סיעודי במסגרת קופות החולים </a:t>
            </a:r>
            <a:r>
              <a:rPr lang="he-IL" sz="1400" dirty="0" smtClean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A867F82-736C-4FED-8D26-9415384E7D15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  <p:sp>
        <p:nvSpPr>
          <p:cNvPr id="1713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26571"/>
            <a:ext cx="8075240" cy="722378"/>
          </a:xfrm>
          <a:noFill/>
          <a:ln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he-IL" sz="2400" dirty="0" smtClean="0"/>
              <a:t>הצטרפות לפי גיל </a:t>
            </a:r>
            <a:r>
              <a:rPr lang="he-IL" sz="2400" dirty="0" smtClean="0"/>
              <a:t>ומסלול – טבלת השוואה ביטוח בקופת החולים מול חברת הביטוח </a:t>
            </a:r>
            <a:endParaRPr lang="he-IL" sz="2400" dirty="0" smtClean="0"/>
          </a:p>
        </p:txBody>
      </p:sp>
      <p:sp>
        <p:nvSpPr>
          <p:cNvPr id="171315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33265" y="1726163"/>
            <a:ext cx="8309518" cy="440000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</a:pPr>
            <a:endParaRPr lang="he-IL" b="0" dirty="0" smtClean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1334279" y="1365794"/>
          <a:ext cx="6615403" cy="26540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76038"/>
                <a:gridCol w="1504484"/>
                <a:gridCol w="1676789"/>
                <a:gridCol w="2158092"/>
              </a:tblGrid>
              <a:tr h="1132580">
                <a:tc>
                  <a:txBody>
                    <a:bodyPr/>
                    <a:lstStyle/>
                    <a:p>
                      <a:pPr algn="ctr" rtl="1"/>
                      <a:r>
                        <a:rPr lang="he-I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גיל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הפרמיה בפוליסה אישית בש"ח 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(לאישה תוספת</a:t>
                      </a:r>
                      <a:r>
                        <a:rPr lang="he-IL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פרמיה של 20%)</a:t>
                      </a:r>
                      <a:endParaRPr lang="he-IL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סכום הכיסוי בש"ח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הפרמיה </a:t>
                      </a:r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בקופ"ח </a:t>
                      </a:r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בש"ח </a:t>
                      </a:r>
                    </a:p>
                  </a:txBody>
                  <a:tcPr/>
                </a:tc>
              </a:tr>
              <a:tr h="399107">
                <a:tc>
                  <a:txBody>
                    <a:bodyPr/>
                    <a:lstStyle/>
                    <a:p>
                      <a:pPr algn="ctr" rtl="1"/>
                      <a:r>
                        <a:rPr lang="he-IL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 smtClean="0"/>
                        <a:t>80</a:t>
                      </a:r>
                      <a:endParaRPr lang="he-I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 smtClean="0"/>
                        <a:t>5,500   </a:t>
                      </a:r>
                      <a:endParaRPr lang="he-I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 smtClean="0"/>
                        <a:t>25</a:t>
                      </a:r>
                      <a:endParaRPr lang="he-IL" sz="1000" dirty="0"/>
                    </a:p>
                  </a:txBody>
                  <a:tcPr/>
                </a:tc>
              </a:tr>
              <a:tr h="375330">
                <a:tc>
                  <a:txBody>
                    <a:bodyPr/>
                    <a:lstStyle/>
                    <a:p>
                      <a:pPr algn="ctr" rtl="1"/>
                      <a:r>
                        <a:rPr lang="he-IL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 smtClean="0"/>
                        <a:t>123</a:t>
                      </a:r>
                      <a:endParaRPr lang="he-I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 smtClean="0"/>
                        <a:t>5,500</a:t>
                      </a:r>
                      <a:endParaRPr lang="he-I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 smtClean="0"/>
                        <a:t>35 </a:t>
                      </a:r>
                      <a:endParaRPr lang="he-IL" sz="1000" dirty="0"/>
                    </a:p>
                  </a:txBody>
                  <a:tcPr/>
                </a:tc>
              </a:tr>
              <a:tr h="350781">
                <a:tc>
                  <a:txBody>
                    <a:bodyPr/>
                    <a:lstStyle/>
                    <a:p>
                      <a:pPr algn="ctr" rtl="1"/>
                      <a:r>
                        <a:rPr lang="he-IL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smtClean="0"/>
                        <a:t>144</a:t>
                      </a:r>
                      <a:endParaRPr lang="he-I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 smtClean="0"/>
                        <a:t>4,500</a:t>
                      </a:r>
                      <a:endParaRPr lang="he-I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 smtClean="0"/>
                        <a:t>78</a:t>
                      </a:r>
                      <a:endParaRPr lang="he-IL" sz="1000" dirty="0"/>
                    </a:p>
                  </a:txBody>
                  <a:tcPr/>
                </a:tc>
              </a:tr>
              <a:tr h="377527">
                <a:tc>
                  <a:txBody>
                    <a:bodyPr/>
                    <a:lstStyle/>
                    <a:p>
                      <a:pPr algn="ctr" rtl="1"/>
                      <a:r>
                        <a:rPr lang="he-IL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 smtClean="0"/>
                        <a:t>180</a:t>
                      </a:r>
                      <a:endParaRPr lang="he-I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 smtClean="0"/>
                        <a:t>3,500</a:t>
                      </a:r>
                      <a:endParaRPr lang="he-I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 smtClean="0"/>
                        <a:t>111</a:t>
                      </a:r>
                    </a:p>
                    <a:p>
                      <a:pPr algn="ctr" rtl="1"/>
                      <a:endParaRPr lang="he-IL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1887" y="4030824"/>
            <a:ext cx="7781730" cy="206825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1200" dirty="0" smtClean="0">
                <a:solidFill>
                  <a:schemeClr val="tx1"/>
                </a:solidFill>
              </a:rPr>
              <a:t>פוליסה </a:t>
            </a:r>
            <a:r>
              <a:rPr lang="he-IL" sz="1200" dirty="0" smtClean="0">
                <a:solidFill>
                  <a:schemeClr val="tx1"/>
                </a:solidFill>
              </a:rPr>
              <a:t>בקופ"ח </a:t>
            </a:r>
            <a:r>
              <a:rPr lang="he-IL" sz="1200" dirty="0" smtClean="0">
                <a:solidFill>
                  <a:schemeClr val="tx1"/>
                </a:solidFill>
              </a:rPr>
              <a:t>– הפרמיה מתעדכנות כל 5 שנים </a:t>
            </a:r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he-IL" sz="1200" dirty="0" smtClean="0">
                <a:solidFill>
                  <a:schemeClr val="tx1"/>
                </a:solidFill>
              </a:rPr>
              <a:t>                         הצמדה למדד של הפרמיה והגמלה</a:t>
            </a:r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he-IL" sz="1200" dirty="0" smtClean="0">
                <a:solidFill>
                  <a:schemeClr val="tx1"/>
                </a:solidFill>
              </a:rPr>
              <a:t>                         אין ערכי סילוק </a:t>
            </a:r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he-IL" sz="1200" dirty="0" smtClean="0">
                <a:solidFill>
                  <a:schemeClr val="tx1"/>
                </a:solidFill>
              </a:rPr>
              <a:t>                         מסלול לקבלת גמלה, (פיצוי) או מסלול לאשפוז במוסד סיעודי (שיפוי)                         </a:t>
            </a:r>
          </a:p>
          <a:p>
            <a:pPr algn="r"/>
            <a:r>
              <a:rPr lang="he-IL" sz="1200" dirty="0" smtClean="0">
                <a:solidFill>
                  <a:schemeClr val="tx1"/>
                </a:solidFill>
              </a:rPr>
              <a:t>פוליסה אישית - צבירת ערכי סילוק החל מהשנה השלישית </a:t>
            </a:r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he-IL" sz="1200" dirty="0" smtClean="0">
                <a:solidFill>
                  <a:schemeClr val="tx1"/>
                </a:solidFill>
              </a:rPr>
              <a:t>                        הפרמיה קבועה לכל החיים צמודה למדד</a:t>
            </a:r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he-IL" sz="1200" dirty="0" smtClean="0">
                <a:solidFill>
                  <a:schemeClr val="tx1"/>
                </a:solidFill>
              </a:rPr>
              <a:t>                        מסלולים שונים לקבלת הגמלה כגון : 60 חודש בהנחה (36 חודש או לכל החיים ללא הנחה)                   </a:t>
            </a:r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he-IL" sz="1200" dirty="0" smtClean="0">
                <a:solidFill>
                  <a:schemeClr val="tx1"/>
                </a:solidFill>
              </a:rPr>
              <a:t>                         קיימת אפשרות לקבלת גמלה נידחת ל- 36/60 חודש , לאחר המתנה של 45 יום</a:t>
            </a:r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he-IL" sz="1200" dirty="0" smtClean="0">
                <a:solidFill>
                  <a:schemeClr val="tx1"/>
                </a:solidFill>
              </a:rPr>
              <a:t>                        הצמדה למדד של הפרמיה והגמלה </a:t>
            </a:r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he-IL" sz="1200" dirty="0" smtClean="0">
                <a:solidFill>
                  <a:schemeClr val="tx1"/>
                </a:solidFill>
              </a:rPr>
              <a:t>                        במצב סיעודי המבוטח פטור מתשלומי פרמיה</a:t>
            </a:r>
            <a:r>
              <a:rPr lang="en-US" sz="1400" dirty="0" smtClean="0">
                <a:solidFill>
                  <a:schemeClr val="tx1"/>
                </a:solidFill>
              </a:rPr>
              <a:t/>
            </a:r>
            <a:br>
              <a:rPr lang="en-US" sz="1400" dirty="0" smtClean="0">
                <a:solidFill>
                  <a:schemeClr val="tx1"/>
                </a:solidFill>
              </a:rPr>
            </a:br>
            <a:endParaRPr lang="he-IL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75BA22A-A6DC-42CF-B93F-09D15736F1C8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  <p:sp>
        <p:nvSpPr>
          <p:cNvPr id="1718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57762"/>
            <a:ext cx="8075240" cy="408446"/>
          </a:xfrm>
          <a:noFill/>
          <a:ln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he-IL" sz="2400" dirty="0" smtClean="0"/>
              <a:t>ביטוח סיעודי </a:t>
            </a:r>
            <a:endParaRPr lang="he-IL" sz="2400" dirty="0" smtClean="0"/>
          </a:p>
        </p:txBody>
      </p:sp>
      <p:sp>
        <p:nvSpPr>
          <p:cNvPr id="171827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9552" y="1210235"/>
            <a:ext cx="8003232" cy="508298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sz="1600" dirty="0" smtClean="0"/>
          </a:p>
          <a:p>
            <a:pPr>
              <a:lnSpc>
                <a:spcPct val="120000"/>
              </a:lnSpc>
              <a:buSzPct val="80000"/>
            </a:pPr>
            <a:r>
              <a:rPr lang="he-IL" sz="1600" dirty="0" smtClean="0"/>
              <a:t>עלות העסקת עובד סיעודי בבית הינו כ- 7,000 ₪, עלות אשפוז במוסד סיעודי הינה כ- 15,000 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 ₪ ולכן יש לדאוג להבטחת תקבולים מספקת.</a:t>
            </a:r>
          </a:p>
          <a:p>
            <a:pPr>
              <a:lnSpc>
                <a:spcPct val="120000"/>
              </a:lnSpc>
              <a:buSzPct val="80000"/>
              <a:buNone/>
            </a:pPr>
            <a:endParaRPr lang="he-IL" sz="1600" dirty="0" smtClean="0"/>
          </a:p>
          <a:p>
            <a:pPr lvl="0">
              <a:lnSpc>
                <a:spcPct val="120000"/>
              </a:lnSpc>
              <a:buSzPct val="80000"/>
            </a:pPr>
            <a:r>
              <a:rPr lang="he-IL" sz="1600" dirty="0" smtClean="0"/>
              <a:t>בוגרים בריאים –ממוצע תוחלת החיים של אדם סיעודי 26 חודש (גבר) ו- 38 חודש (אישה),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לפיכך הגמלה מתוקף הזכאות בחוק הסיעוד בתוספת הגמלה ממסלול </a:t>
            </a:r>
            <a:r>
              <a:rPr lang="he-IL" sz="1600" dirty="0" err="1" smtClean="0"/>
              <a:t>השב"ן</a:t>
            </a:r>
            <a:r>
              <a:rPr lang="he-IL" sz="1600" dirty="0" smtClean="0"/>
              <a:t> מעניקה גמלה ל- 60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חודשים.</a:t>
            </a:r>
          </a:p>
          <a:p>
            <a:pPr>
              <a:lnSpc>
                <a:spcPct val="120000"/>
              </a:lnSpc>
              <a:buSzPct val="80000"/>
            </a:pPr>
            <a:endParaRPr lang="he-IL" sz="1600" dirty="0" smtClean="0"/>
          </a:p>
          <a:p>
            <a:pPr lvl="0"/>
            <a:r>
              <a:rPr lang="he-IL" sz="1600" dirty="0" smtClean="0"/>
              <a:t> ילדים – הפרמיה בפוליסה הפרטית זולה וקבועה, קיימים ערכי סילוק מהשנה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 השלישית, לאחר 30 שנה ניתן להגיע ל-80% ערכי גמלה ולהפסיק את תשלום הפרמיה .</a:t>
            </a:r>
          </a:p>
          <a:p>
            <a:pPr lvl="0">
              <a:buNone/>
            </a:pPr>
            <a:endParaRPr lang="he-IL" sz="1600" dirty="0" smtClean="0"/>
          </a:p>
          <a:p>
            <a:pPr lvl="0"/>
            <a:r>
              <a:rPr lang="he-IL" sz="1600" dirty="0" smtClean="0"/>
              <a:t>חולים כרוניים – עובדים ובני ביתם המבוטחים ובנקודת זמן זאת והינם חולים במחלות כרוניות/מחלות קשות, ישקלו  אם לרכוש השלמת ביטוח סיעודי פרטי.</a:t>
            </a:r>
          </a:p>
          <a:p>
            <a:pPr lvl="0">
              <a:buNone/>
            </a:pPr>
            <a:r>
              <a:rPr lang="he-IL" sz="1600" dirty="0" smtClean="0"/>
              <a:t>    </a:t>
            </a:r>
          </a:p>
          <a:p>
            <a:pPr lvl="0">
              <a:buNone/>
            </a:pPr>
            <a:r>
              <a:rPr lang="he-IL" sz="1600" dirty="0" smtClean="0"/>
              <a:t>לקבלת ייעוץ ניתן לפנות לחברת "מגדל" בטלפון 1-700-50-66-62 או במוקד סוכנות ביטוח "מרוז"</a:t>
            </a:r>
          </a:p>
          <a:p>
            <a:pPr lvl="0">
              <a:buNone/>
            </a:pPr>
            <a:r>
              <a:rPr lang="he-IL" sz="1600" dirty="0" smtClean="0"/>
              <a:t>בטלפון 073-2114700 .</a:t>
            </a:r>
          </a:p>
          <a:p>
            <a:pPr lvl="0">
              <a:buNone/>
            </a:pPr>
            <a:endParaRPr lang="he-IL" sz="1600" dirty="0" smtClean="0"/>
          </a:p>
          <a:p>
            <a:pPr lvl="0">
              <a:buNone/>
            </a:pPr>
            <a:endParaRPr lang="he-IL" sz="1600" dirty="0" smtClean="0"/>
          </a:p>
          <a:p>
            <a:pPr lvl="0">
              <a:buNone/>
            </a:pPr>
            <a:r>
              <a:rPr lang="he-IL" sz="1600" dirty="0" smtClean="0"/>
              <a:t>   </a:t>
            </a:r>
            <a:endParaRPr lang="en-US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מציין מיקום של מספר שקופית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12F77A3-7F3B-4AA1-B31E-54B3FAF5D396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bg1"/>
                </a:solidFill>
              </a:rPr>
              <a:t>ביטוח שיניים</a:t>
            </a:r>
            <a:br>
              <a:rPr lang="he-IL" dirty="0" smtClean="0">
                <a:solidFill>
                  <a:schemeClr val="bg1"/>
                </a:solidFill>
              </a:rPr>
            </a:br>
            <a:endParaRPr lang="he-IL" dirty="0"/>
          </a:p>
        </p:txBody>
      </p:sp>
      <p:sp>
        <p:nvSpPr>
          <p:cNvPr id="14340" name="מלבן 2"/>
          <p:cNvSpPr>
            <a:spLocks noChangeArrowheads="1"/>
          </p:cNvSpPr>
          <p:nvPr/>
        </p:nvSpPr>
        <p:spPr bwMode="auto">
          <a:xfrm>
            <a:off x="8532232" y="404813"/>
            <a:ext cx="184731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85000"/>
              </a:lnSpc>
            </a:pPr>
            <a:endParaRPr lang="he-IL" sz="3000" dirty="0">
              <a:solidFill>
                <a:schemeClr val="bg1"/>
              </a:solidFill>
            </a:endParaRPr>
          </a:p>
        </p:txBody>
      </p:sp>
      <p:sp>
        <p:nvSpPr>
          <p:cNvPr id="14341" name="מלבן 7"/>
          <p:cNvSpPr>
            <a:spLocks noChangeArrowheads="1"/>
          </p:cNvSpPr>
          <p:nvPr/>
        </p:nvSpPr>
        <p:spPr bwMode="auto">
          <a:xfrm>
            <a:off x="914400" y="1563688"/>
            <a:ext cx="7807325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8000" indent="-180000" algn="r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SzPct val="80000"/>
              <a:buFont typeface="Arial" pitchFamily="34" charset="0"/>
              <a:buChar char="•"/>
            </a:pPr>
            <a:r>
              <a:rPr lang="he-IL" sz="2000" b="0" dirty="0" smtClean="0">
                <a:solidFill>
                  <a:schemeClr val="tx1"/>
                </a:solidFill>
              </a:rPr>
              <a:t>הפוליסה </a:t>
            </a:r>
            <a:r>
              <a:rPr lang="he-IL" sz="2000" b="0" dirty="0">
                <a:solidFill>
                  <a:schemeClr val="tx1"/>
                </a:solidFill>
              </a:rPr>
              <a:t>מכסה מגוון רחב של טיפולים וכיסויים להלן תקציר הכיסוי</a:t>
            </a:r>
            <a:r>
              <a:rPr lang="he-IL" sz="2000" b="0" dirty="0" smtClean="0">
                <a:solidFill>
                  <a:schemeClr val="tx1"/>
                </a:solidFill>
              </a:rPr>
              <a:t>: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367749" y="2395330"/>
            <a:ext cx="8189842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  <a:spcBef>
                <a:spcPts val="600"/>
              </a:spcBef>
              <a:buClr>
                <a:srgbClr val="C00000"/>
              </a:buClr>
              <a:buSzPct val="80000"/>
              <a:buFont typeface="Wingdings" pitchFamily="2" charset="2"/>
              <a:buChar char="ü"/>
            </a:pPr>
            <a:r>
              <a:rPr lang="he-IL" sz="2000" b="0" dirty="0" smtClean="0">
                <a:solidFill>
                  <a:schemeClr val="tx1"/>
                </a:solidFill>
              </a:rPr>
              <a:t>כיסוי ביטוחי בטיפולים משמרים  - טיפולים תחזוקתיים </a:t>
            </a:r>
            <a:r>
              <a:rPr lang="he-IL" sz="2000" b="0" dirty="0" err="1" smtClean="0">
                <a:solidFill>
                  <a:schemeClr val="tx1"/>
                </a:solidFill>
              </a:rPr>
              <a:t>ומניעתיים</a:t>
            </a:r>
            <a:r>
              <a:rPr lang="he-IL" sz="2000" b="0" dirty="0" smtClean="0">
                <a:solidFill>
                  <a:schemeClr val="tx1"/>
                </a:solidFill>
              </a:rPr>
              <a:t> כולל טיפולי שורש, הסרת אבן, סתימות, עקירות, עזרה ראשונה ואיטום חריצים. לא נדרש אישור מראש.</a:t>
            </a:r>
          </a:p>
          <a:p>
            <a:pPr algn="r">
              <a:lnSpc>
                <a:spcPct val="120000"/>
              </a:lnSpc>
              <a:spcBef>
                <a:spcPts val="600"/>
              </a:spcBef>
              <a:buClr>
                <a:srgbClr val="C00000"/>
              </a:buClr>
              <a:buSzPct val="80000"/>
              <a:buFont typeface="Wingdings" pitchFamily="2" charset="2"/>
              <a:buChar char="ü"/>
            </a:pPr>
            <a:r>
              <a:rPr lang="he-IL" sz="2000" b="0" dirty="0" smtClean="0">
                <a:solidFill>
                  <a:schemeClr val="tx1"/>
                </a:solidFill>
              </a:rPr>
              <a:t>השתתפות בטיפולים משקמים הכוללים: מבנה יצוק, גשר, כתרים, תותבות חלקיות ושלמות ועוד. השתתפות עצמית 30% אצל רופאי ההסכם. </a:t>
            </a:r>
          </a:p>
          <a:p>
            <a:pPr marL="576000" algn="r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80000"/>
              <a:buFont typeface="Wingdings" pitchFamily="2" charset="2"/>
              <a:buChar char="ü"/>
            </a:pPr>
            <a:r>
              <a:rPr lang="he-IL" sz="2000" b="0" dirty="0" smtClean="0">
                <a:solidFill>
                  <a:schemeClr val="tx1"/>
                </a:solidFill>
              </a:rPr>
              <a:t>השיפוי אצל רופאים שאינם בהסכם הינו עפ"י תקרת השיפוי שנקבעה.  </a:t>
            </a:r>
            <a:r>
              <a:rPr lang="en-US" sz="2000" b="0" dirty="0" smtClean="0">
                <a:solidFill>
                  <a:schemeClr val="tx1"/>
                </a:solidFill>
              </a:rPr>
              <a:t/>
            </a:r>
            <a:br>
              <a:rPr lang="en-US" sz="2000" b="0" dirty="0" smtClean="0">
                <a:solidFill>
                  <a:schemeClr val="tx1"/>
                </a:solidFill>
              </a:rPr>
            </a:br>
            <a:endParaRPr lang="he-IL" sz="2000" b="0" dirty="0" smtClean="0">
              <a:solidFill>
                <a:schemeClr val="tx1"/>
              </a:solidFill>
            </a:endParaRPr>
          </a:p>
          <a:p>
            <a:pPr algn="r">
              <a:lnSpc>
                <a:spcPct val="120000"/>
              </a:lnSpc>
              <a:spcBef>
                <a:spcPts val="600"/>
              </a:spcBef>
              <a:buClr>
                <a:srgbClr val="C00000"/>
              </a:buClr>
              <a:buSzPct val="80000"/>
              <a:buFont typeface="Wingdings" pitchFamily="2" charset="2"/>
              <a:buChar char="ü"/>
            </a:pPr>
            <a:r>
              <a:rPr lang="he-IL" sz="2000" b="0" dirty="0" smtClean="0">
                <a:solidFill>
                  <a:schemeClr val="tx1"/>
                </a:solidFill>
              </a:rPr>
              <a:t>כיסוי ביטוחי בניתוחי חניכיים – השתתפות בטיפולי חניכיים רבים ומגוונים.</a:t>
            </a:r>
          </a:p>
          <a:p>
            <a:pPr algn="r">
              <a:lnSpc>
                <a:spcPct val="120000"/>
              </a:lnSpc>
              <a:spcBef>
                <a:spcPts val="600"/>
              </a:spcBef>
              <a:buClr>
                <a:srgbClr val="C00000"/>
              </a:buClr>
              <a:buSzPct val="80000"/>
              <a:buFont typeface="Wingdings" pitchFamily="2" charset="2"/>
              <a:buChar char="ü"/>
            </a:pPr>
            <a:endParaRPr lang="he-IL" sz="2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671F86F-0FD4-40FE-96FB-3A053D11B7DD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  <p:sp>
        <p:nvSpPr>
          <p:cNvPr id="172851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539552" y="1600201"/>
            <a:ext cx="8003232" cy="421418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 eaLnBrk="1" hangingPunct="1">
              <a:lnSpc>
                <a:spcPct val="120000"/>
              </a:lnSpc>
              <a:spcBef>
                <a:spcPts val="0"/>
              </a:spcBef>
              <a:buSzPct val="80000"/>
              <a:buFont typeface="Wingdings" pitchFamily="2" charset="2"/>
              <a:buChar char="ü"/>
            </a:pPr>
            <a:r>
              <a:rPr lang="he-IL" dirty="0" smtClean="0"/>
              <a:t>כיסוי ביטוחי לטיפולים </a:t>
            </a:r>
            <a:r>
              <a:rPr lang="he-IL" dirty="0" err="1" smtClean="0"/>
              <a:t>אורתודנטיים</a:t>
            </a:r>
            <a:r>
              <a:rPr lang="he-IL" dirty="0" smtClean="0"/>
              <a:t> - </a:t>
            </a:r>
            <a:r>
              <a:rPr lang="he-IL" b="0" dirty="0" smtClean="0"/>
              <a:t>השתתפות כספית בטיפול יישור שיניים לילדים עד גיל 17, או טיפול במרפאות ההסדר בהשתתפות עצמית של 50% מעלות הטיפול. נדרש הליך של התייעצות מוקדמת וקבלת אישור מראש לפני הטיפול.</a:t>
            </a:r>
          </a:p>
          <a:p>
            <a:pPr algn="r" rtl="1" eaLnBrk="1" hangingPunct="1">
              <a:lnSpc>
                <a:spcPct val="120000"/>
              </a:lnSpc>
              <a:spcBef>
                <a:spcPts val="0"/>
              </a:spcBef>
              <a:buSzPct val="80000"/>
              <a:buFont typeface="Wingdings" pitchFamily="2" charset="2"/>
              <a:buChar char="ü"/>
            </a:pPr>
            <a:r>
              <a:rPr lang="he-IL" dirty="0" smtClean="0"/>
              <a:t>כיסוי ביטוחי בהתקנות וחשיפת שתלים - </a:t>
            </a:r>
            <a:r>
              <a:rPr lang="he-IL" b="0" dirty="0" smtClean="0"/>
              <a:t>השתתפות בהתקנת וחשיפת שתלים </a:t>
            </a:r>
            <a:r>
              <a:rPr lang="he-IL" b="0" dirty="0" err="1" smtClean="0"/>
              <a:t>דנטליים</a:t>
            </a:r>
            <a:r>
              <a:rPr lang="he-IL" b="0" dirty="0" smtClean="0"/>
              <a:t>. תקרת השיפוי </a:t>
            </a:r>
            <a:r>
              <a:rPr lang="he-IL" b="0" dirty="0" err="1" smtClean="0"/>
              <a:t>עפ”י</a:t>
            </a:r>
            <a:r>
              <a:rPr lang="he-IL" b="0" dirty="0" smtClean="0"/>
              <a:t> תקרות השיפוי שנקבעו. נדרש הליך של התייעצות וקבלת אישור מראש ובכתב של התוכנית לפני טיפול. טיפול במרפאות הסכם אינו מצריך אישור מראש.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80000"/>
              <a:buFont typeface="Wingdings" pitchFamily="2" charset="2"/>
              <a:buChar char="ü"/>
            </a:pPr>
            <a:r>
              <a:rPr lang="he-IL" dirty="0" smtClean="0"/>
              <a:t>הרמת סינוס ואו השתלת עצם : זכאות עד ל - 4 טיפולים, 1,500 ₪ לטיפול (סה"כ עד ל - 6,000 ₪).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80000"/>
            </a:pPr>
            <a:r>
              <a:rPr lang="he-IL" dirty="0" smtClean="0"/>
              <a:t>ניתן להצטרף, לצרף או לגרוע בני משפחה במועד חידוש הביטוח בלבד.</a:t>
            </a:r>
          </a:p>
          <a:p>
            <a:pPr algn="r" rtl="1" eaLnBrk="1" hangingPunct="1">
              <a:lnSpc>
                <a:spcPct val="120000"/>
              </a:lnSpc>
              <a:spcBef>
                <a:spcPts val="0"/>
              </a:spcBef>
              <a:buSzPct val="80000"/>
              <a:buFont typeface="Wingdings" pitchFamily="2" charset="2"/>
              <a:buChar char="ü"/>
            </a:pPr>
            <a:endParaRPr lang="he-IL" b="0" dirty="0" smtClean="0"/>
          </a:p>
        </p:txBody>
      </p:sp>
      <p:sp>
        <p:nvSpPr>
          <p:cNvPr id="6" name="כותרת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/>
          <a:lstStyle/>
          <a:p>
            <a:r>
              <a:rPr lang="he-IL" dirty="0" smtClean="0">
                <a:solidFill>
                  <a:schemeClr val="bg1"/>
                </a:solidFill>
              </a:rPr>
              <a:t>ביטוח שיניים</a:t>
            </a:r>
            <a:br>
              <a:rPr lang="he-IL" dirty="0" smtClean="0">
                <a:solidFill>
                  <a:schemeClr val="bg1"/>
                </a:solidFill>
              </a:rPr>
            </a:br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B9C8F44-2C3F-49A1-B195-94A6AD8AA5AD}" type="slidenum">
              <a:rPr lang="en-US" altLang="en-US" smtClean="0"/>
              <a:pPr/>
              <a:t>18</a:t>
            </a:fld>
            <a:endParaRPr lang="en-US" altLang="en-US" dirty="0" smtClean="0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2800" dirty="0" smtClean="0">
                <a:solidFill>
                  <a:schemeClr val="bg1"/>
                </a:solidFill>
              </a:rPr>
              <a:t>ביטוח  לחצני מצוקה לגמלאים בפנסיה לפי גיל</a:t>
            </a:r>
            <a:r>
              <a:rPr lang="he-IL" dirty="0" smtClean="0">
                <a:solidFill>
                  <a:schemeClr val="bg1"/>
                </a:solidFill>
              </a:rPr>
              <a:t/>
            </a:r>
            <a:br>
              <a:rPr lang="he-IL" dirty="0" smtClean="0">
                <a:solidFill>
                  <a:schemeClr val="bg1"/>
                </a:solidFill>
              </a:rPr>
            </a:br>
            <a:endParaRPr lang="he-IL" dirty="0"/>
          </a:p>
        </p:txBody>
      </p:sp>
      <p:sp>
        <p:nvSpPr>
          <p:cNvPr id="1729538" name="Rectangle 1026"/>
          <p:cNvSpPr>
            <a:spLocks noGrp="1" noChangeArrowheads="1"/>
          </p:cNvSpPr>
          <p:nvPr>
            <p:ph idx="1"/>
          </p:nvPr>
        </p:nvSpPr>
        <p:spPr bwMode="auto">
          <a:xfrm>
            <a:off x="785192" y="1483566"/>
            <a:ext cx="7757592" cy="479593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</a:pPr>
            <a:r>
              <a:rPr lang="he-IL" dirty="0" smtClean="0"/>
              <a:t>ביטוח לחצני מצוקה באמצעות חברות "נטלי" "מוקד אנוש" ו"יד שרה" אפשרות להצטרפות בתנאים מיוחדים לגמלאי הבנק. אין סבסוד של ועד הגמלאים וההצטרפות הינה ישירות דרך המוקדים בטלפונים:</a:t>
            </a:r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r>
              <a:rPr lang="he-IL" dirty="0" smtClean="0"/>
              <a:t>   נטלי - 1-700-700-180,מוקד אנוש - 1-700-700-113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יד שרה – 02-6444640</a:t>
            </a:r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בכל שאלה על הביטוח ניתן לפנות לחטיבת הגמלאים 03-7145169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B9C8F44-2C3F-49A1-B195-94A6AD8AA5AD}" type="slidenum">
              <a:rPr lang="en-US" altLang="en-US" smtClean="0"/>
              <a:pPr/>
              <a:t>19</a:t>
            </a:fld>
            <a:endParaRPr lang="en-US" altLang="en-US" dirty="0" smtClean="0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bg1"/>
                </a:solidFill>
              </a:rPr>
              <a:t>כללי</a:t>
            </a:r>
            <a:br>
              <a:rPr lang="he-IL" dirty="0" smtClean="0">
                <a:solidFill>
                  <a:schemeClr val="bg1"/>
                </a:solidFill>
              </a:rPr>
            </a:br>
            <a:endParaRPr lang="he-IL" dirty="0"/>
          </a:p>
        </p:txBody>
      </p:sp>
      <p:sp>
        <p:nvSpPr>
          <p:cNvPr id="1729538" name="Rectangle 1026"/>
          <p:cNvSpPr>
            <a:spLocks noGrp="1" noChangeArrowheads="1"/>
          </p:cNvSpPr>
          <p:nvPr>
            <p:ph idx="1"/>
          </p:nvPr>
        </p:nvSpPr>
        <p:spPr bwMode="auto">
          <a:xfrm>
            <a:off x="466165" y="1165412"/>
            <a:ext cx="8229599" cy="536985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 eaLnBrk="1" hangingPunct="1">
              <a:lnSpc>
                <a:spcPct val="120000"/>
              </a:lnSpc>
              <a:buSzPct val="80000"/>
            </a:pPr>
            <a:r>
              <a:rPr lang="he-IL" dirty="0" smtClean="0"/>
              <a:t>ניתן להצטרף לביטוח בריאות ושיניים תוך שמירה על רצף זכויות תוך 60 יום </a:t>
            </a:r>
            <a:r>
              <a:rPr lang="en-US" smtClean="0"/>
              <a:t/>
            </a:r>
            <a:br>
              <a:rPr lang="en-US" smtClean="0"/>
            </a:br>
            <a:r>
              <a:rPr lang="he-IL" smtClean="0"/>
              <a:t>מיום </a:t>
            </a:r>
            <a:r>
              <a:rPr lang="he-IL" dirty="0" smtClean="0"/>
              <a:t>הפרישה לפנסיה לפי גיל.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עובדים בפנסיה מוקדמת ההצטרפות והגריעה בביטוחים השונים הינה במועד פקיעת הפוליסה, חידושה ו/או בתחנות בלבד.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ניתן לערער על קביעת חברת הביטוח, לפרטים והנחיות יש לעיין באתר ארגון הגמלאים, כמו כן ניתן לפנות למזכירות הועד הארצי.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בביטוחי החיים ניתן לעדכן כתב מינוי המוטבים מעת לעת.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בביטוח בריאות יש למצות את הזכאויות </a:t>
            </a:r>
            <a:r>
              <a:rPr lang="he-IL" dirty="0" err="1" smtClean="0"/>
              <a:t>בשב"ן</a:t>
            </a:r>
            <a:r>
              <a:rPr lang="he-IL" dirty="0" smtClean="0"/>
              <a:t>, בטרם הגשת התביעה.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בהגשת תביעה יש לצרף את כל האישורים הרלוונטיים.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ניתן לצפות בעיקרי הכיסויים הביטוחיים ובנתונים האישיים.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לניווט באינטרנט: אתר ארגון עובדי בנק הפועלים שכתובתו: </a:t>
            </a:r>
            <a:r>
              <a:rPr lang="en-US" sz="1800" dirty="0" smtClean="0">
                <a:hlinkClick r:id="rId2"/>
              </a:rPr>
              <a:t>www.poalimunion.org.il</a:t>
            </a:r>
            <a:r>
              <a:rPr lang="he-IL" dirty="0" smtClean="0"/>
              <a:t>.</a:t>
            </a:r>
            <a:r>
              <a:rPr lang="he-IL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dirty="0" smtClean="0"/>
              <a:t>ניתן לבצע את בדיקות רפואיות כלליות אחת לשנתיים במכונים השונים ברחבי הארץ הרישום יתבצע באמצעות מזכירות הועד הארצי.</a:t>
            </a:r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endParaRPr lang="he-IL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803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539552" y="1540561"/>
            <a:ext cx="8003232" cy="485526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  <a:buSzPct val="80000"/>
            </a:pPr>
            <a:r>
              <a:rPr lang="he-IL" b="1" dirty="0" smtClean="0"/>
              <a:t>בטוח חיים </a:t>
            </a:r>
          </a:p>
          <a:p>
            <a:pPr lvl="1">
              <a:lnSpc>
                <a:spcPct val="120000"/>
              </a:lnSpc>
              <a:buSzPct val="80000"/>
            </a:pPr>
            <a:r>
              <a:rPr lang="he-IL" b="1" dirty="0" smtClean="0"/>
              <a:t>בסיסי </a:t>
            </a:r>
          </a:p>
          <a:p>
            <a:pPr lvl="1">
              <a:lnSpc>
                <a:spcPct val="120000"/>
              </a:lnSpc>
              <a:buSzPct val="80000"/>
            </a:pPr>
            <a:r>
              <a:rPr lang="he-IL" b="1" dirty="0" smtClean="0"/>
              <a:t>משלים דרגה </a:t>
            </a:r>
          </a:p>
          <a:p>
            <a:pPr lvl="1">
              <a:lnSpc>
                <a:spcPct val="120000"/>
              </a:lnSpc>
              <a:buSzPct val="80000"/>
            </a:pPr>
            <a:r>
              <a:rPr lang="he-IL" b="1" dirty="0" smtClean="0"/>
              <a:t>15 משכורות </a:t>
            </a:r>
          </a:p>
          <a:p>
            <a:pPr lvl="1">
              <a:lnSpc>
                <a:spcPct val="120000"/>
              </a:lnSpc>
              <a:buSzPct val="80000"/>
              <a:buNone/>
            </a:pPr>
            <a:endParaRPr lang="he-IL" b="1" dirty="0" smtClean="0"/>
          </a:p>
          <a:p>
            <a:pPr>
              <a:lnSpc>
                <a:spcPct val="120000"/>
              </a:lnSpc>
              <a:buSzPct val="80000"/>
            </a:pPr>
            <a:r>
              <a:rPr lang="he-IL" b="1" dirty="0" smtClean="0"/>
              <a:t>בטוח בריאות - משלים </a:t>
            </a:r>
            <a:r>
              <a:rPr lang="he-IL" b="1" dirty="0" err="1" smtClean="0"/>
              <a:t>שב"ן</a:t>
            </a:r>
            <a:endParaRPr lang="he-IL" b="1" dirty="0" smtClean="0"/>
          </a:p>
          <a:p>
            <a:pPr>
              <a:lnSpc>
                <a:spcPct val="120000"/>
              </a:lnSpc>
              <a:buSzPct val="80000"/>
            </a:pPr>
            <a:endParaRPr lang="he-IL" b="1" dirty="0" smtClean="0"/>
          </a:p>
          <a:p>
            <a:pPr>
              <a:lnSpc>
                <a:spcPct val="120000"/>
              </a:lnSpc>
              <a:buSzPct val="80000"/>
            </a:pPr>
            <a:r>
              <a:rPr lang="he-IL" b="1" dirty="0" smtClean="0"/>
              <a:t>ביטוח שיניים - משמר ומשקם</a:t>
            </a:r>
          </a:p>
          <a:p>
            <a:pPr algn="r" rtl="1" eaLnBrk="1" hangingPunct="1">
              <a:lnSpc>
                <a:spcPct val="90000"/>
              </a:lnSpc>
              <a:buClr>
                <a:srgbClr val="000099"/>
              </a:buClr>
              <a:buSzPct val="80000"/>
              <a:buFont typeface="Webdings" pitchFamily="18" charset="2"/>
              <a:buNone/>
            </a:pPr>
            <a:r>
              <a:rPr lang="he-IL" dirty="0" smtClean="0"/>
              <a:t>  </a:t>
            </a:r>
            <a:endParaRPr lang="he-IL" b="0" dirty="0" smtClean="0"/>
          </a:p>
        </p:txBody>
      </p:sp>
      <p:sp>
        <p:nvSpPr>
          <p:cNvPr id="24578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99D5F6A-5098-411B-9305-552408E7D7B4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76234"/>
            <a:ext cx="8075240" cy="460768"/>
          </a:xfrm>
          <a:noFill/>
          <a:ln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algn="r" rtl="1">
              <a:lnSpc>
                <a:spcPct val="85000"/>
              </a:lnSpc>
              <a:spcBef>
                <a:spcPct val="50000"/>
              </a:spcBef>
            </a:pPr>
            <a:r>
              <a:rPr lang="he-IL" sz="2800" dirty="0" smtClean="0"/>
              <a:t>הבטוחים הקיימים לעובדים בפנסיה מוקדמת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1500326" y="363702"/>
            <a:ext cx="6729383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he-IL" sz="24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n-cs"/>
              </a:rPr>
              <a:t>אתר ארגון העובדים/הגמלאים המשודרג באינטרנט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99388" y="2052735"/>
            <a:ext cx="5393094" cy="5909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pic>
        <p:nvPicPr>
          <p:cNvPr id="1026" name="Picture 2" descr="C:\Users\VA02H\Desktop\NewSi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6980" y="1101012"/>
            <a:ext cx="9160980" cy="5756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Tha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356992"/>
            <a:ext cx="4566877" cy="3392997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2SameRect">
            <a:avLst>
              <a:gd name="adj1" fmla="val 0"/>
              <a:gd name="adj2" fmla="val 0"/>
            </a:avLst>
          </a:prstGeom>
          <a:gradFill rotWithShape="1">
            <a:gsLst>
              <a:gs pos="0">
                <a:srgbClr val="FF0000">
                  <a:alpha val="24000"/>
                </a:srgb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endParaRPr lang="he-IL"/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5813A-8B22-41D1-A883-FEF43F6DF534}" type="slidenum">
              <a:rPr lang="he-IL" smtClean="0"/>
              <a:pPr/>
              <a:t>21</a:t>
            </a:fld>
            <a:endParaRPr lang="he-IL" dirty="0"/>
          </a:p>
        </p:txBody>
      </p:sp>
      <p:sp>
        <p:nvSpPr>
          <p:cNvPr id="6" name="כותרת 4"/>
          <p:cNvSpPr txBox="1">
            <a:spLocks/>
          </p:cNvSpPr>
          <p:nvPr/>
        </p:nvSpPr>
        <p:spPr>
          <a:xfrm>
            <a:off x="497581" y="548259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5400" i="0" u="none" strike="noStrike" kern="1200" spc="50" normalizeH="0" baseline="0" noProof="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803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539552" y="1540561"/>
            <a:ext cx="8003232" cy="485526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  <a:buSzPct val="80000"/>
            </a:pPr>
            <a:r>
              <a:rPr lang="he-IL" dirty="0" smtClean="0"/>
              <a:t>כל העובדים בפנסיה מוקדמת, </a:t>
            </a:r>
            <a:r>
              <a:rPr lang="he-IL" dirty="0" smtClean="0">
                <a:solidFill>
                  <a:srgbClr val="C00000"/>
                </a:solidFill>
              </a:rPr>
              <a:t>למעט</a:t>
            </a:r>
            <a:r>
              <a:rPr lang="he-IL" dirty="0" smtClean="0"/>
              <a:t> עובדים שהודיעו אחרת מבוטחים בביטוח חיים בסיסי ומשלים דרגה.</a:t>
            </a:r>
          </a:p>
          <a:p>
            <a:pPr>
              <a:lnSpc>
                <a:spcPct val="120000"/>
              </a:lnSpc>
              <a:buSzPct val="80000"/>
            </a:pPr>
            <a:r>
              <a:rPr lang="he-IL" dirty="0" smtClean="0"/>
              <a:t>הכיסוי הינו למקרה פטירה מכל סיבה כולל סיכוני מלחמה.</a:t>
            </a:r>
          </a:p>
          <a:p>
            <a:pPr>
              <a:lnSpc>
                <a:spcPct val="120000"/>
              </a:lnSpc>
              <a:buSzPct val="80000"/>
            </a:pPr>
            <a:r>
              <a:rPr lang="he-IL" dirty="0" smtClean="0"/>
              <a:t>הכיסוי הינו עד גיל 67 או מועד פרישתו מהבנק, המוקדם מביניהם.</a:t>
            </a:r>
          </a:p>
          <a:p>
            <a:pPr>
              <a:lnSpc>
                <a:spcPct val="120000"/>
              </a:lnSpc>
              <a:buSzPct val="80000"/>
            </a:pPr>
            <a:r>
              <a:rPr lang="he-IL" dirty="0" smtClean="0"/>
              <a:t>פרמיית הביטוח ממומנת במסגרת הניכוי לביטוח חיים ובהשתפות הקרן המשותפת.</a:t>
            </a:r>
          </a:p>
          <a:p>
            <a:pPr algn="r" rtl="1" eaLnBrk="1" hangingPunct="1">
              <a:lnSpc>
                <a:spcPct val="90000"/>
              </a:lnSpc>
              <a:buClr>
                <a:srgbClr val="000099"/>
              </a:buClr>
              <a:buSzPct val="80000"/>
              <a:buFont typeface="Webdings" pitchFamily="18" charset="2"/>
              <a:buNone/>
            </a:pPr>
            <a:r>
              <a:rPr lang="he-IL" dirty="0" smtClean="0"/>
              <a:t>  </a:t>
            </a:r>
            <a:endParaRPr lang="he-IL" b="0" dirty="0" smtClean="0"/>
          </a:p>
        </p:txBody>
      </p:sp>
      <p:sp>
        <p:nvSpPr>
          <p:cNvPr id="24578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99D5F6A-5098-411B-9305-552408E7D7B4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76234"/>
            <a:ext cx="8075240" cy="565412"/>
          </a:xfrm>
          <a:noFill/>
          <a:ln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algn="r" rtl="1">
              <a:lnSpc>
                <a:spcPct val="85000"/>
              </a:lnSpc>
              <a:spcBef>
                <a:spcPct val="50000"/>
              </a:spcBef>
            </a:pPr>
            <a:r>
              <a:rPr lang="he-IL" dirty="0" smtClean="0"/>
              <a:t>ביטוחי חיים - בסיסי + משלים דרגה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803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549491" y="1222513"/>
            <a:ext cx="7988222" cy="44229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 eaLnBrk="1" hangingPunct="1">
              <a:lnSpc>
                <a:spcPct val="120000"/>
              </a:lnSpc>
              <a:buSzPct val="80000"/>
            </a:pPr>
            <a:r>
              <a:rPr lang="he-IL" dirty="0" smtClean="0"/>
              <a:t>גובה הכיסוי בביטוח הבסיסי הינו אחיד-  כ-</a:t>
            </a:r>
            <a:r>
              <a:rPr lang="en-US" dirty="0" smtClean="0"/>
              <a:t> 348 </a:t>
            </a:r>
            <a:r>
              <a:rPr lang="he-IL" dirty="0" smtClean="0"/>
              <a:t> אלף ₪.</a:t>
            </a:r>
          </a:p>
          <a:p>
            <a:pPr algn="r" rtl="1" eaLnBrk="1" hangingPunct="1">
              <a:lnSpc>
                <a:spcPct val="120000"/>
              </a:lnSpc>
              <a:buSzPct val="80000"/>
            </a:pPr>
            <a:r>
              <a:rPr lang="he-IL" dirty="0" smtClean="0"/>
              <a:t>גובה הכיסוי בביטוח משלים דרגה נע בין כ- </a:t>
            </a:r>
            <a:r>
              <a:rPr lang="en-US" dirty="0" smtClean="0"/>
              <a:t>64</a:t>
            </a:r>
            <a:r>
              <a:rPr lang="he-IL" dirty="0" smtClean="0"/>
              <a:t>-</a:t>
            </a:r>
            <a:r>
              <a:rPr lang="en-US" dirty="0" smtClean="0"/>
              <a:t>1,149</a:t>
            </a:r>
            <a:r>
              <a:rPr lang="he-IL" dirty="0" smtClean="0"/>
              <a:t> אלף ₪.</a:t>
            </a:r>
          </a:p>
          <a:p>
            <a:pPr algn="r" rtl="1" eaLnBrk="1" hangingPunct="1">
              <a:lnSpc>
                <a:spcPct val="90000"/>
              </a:lnSpc>
              <a:buClr>
                <a:srgbClr val="000099"/>
              </a:buClr>
              <a:buSzPct val="80000"/>
              <a:buFontTx/>
              <a:buNone/>
            </a:pPr>
            <a:endParaRPr lang="he-IL" sz="900" dirty="0" smtClean="0"/>
          </a:p>
          <a:p>
            <a:pPr algn="r" rtl="1" eaLnBrk="1" hangingPunct="1">
              <a:lnSpc>
                <a:spcPct val="90000"/>
              </a:lnSpc>
              <a:buClr>
                <a:srgbClr val="000099"/>
              </a:buClr>
              <a:buSzPct val="80000"/>
              <a:buFontTx/>
              <a:buNone/>
            </a:pPr>
            <a:r>
              <a:rPr lang="he-IL" dirty="0" smtClean="0"/>
              <a:t>להלן סכומי הביטוח על פי דרגת העובד (באלפי ₪): </a:t>
            </a:r>
          </a:p>
          <a:p>
            <a:pPr algn="r" rtl="1" eaLnBrk="1" hangingPunct="1">
              <a:lnSpc>
                <a:spcPct val="90000"/>
              </a:lnSpc>
              <a:buClr>
                <a:srgbClr val="000099"/>
              </a:buClr>
              <a:buSzPct val="80000"/>
              <a:buFont typeface="Webdings" pitchFamily="18" charset="2"/>
              <a:buNone/>
            </a:pPr>
            <a:r>
              <a:rPr lang="he-IL" dirty="0" smtClean="0"/>
              <a:t>  </a:t>
            </a:r>
            <a:endParaRPr lang="he-IL" b="0" dirty="0" smtClean="0"/>
          </a:p>
        </p:txBody>
      </p:sp>
      <p:sp>
        <p:nvSpPr>
          <p:cNvPr id="24578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99D5F6A-5098-411B-9305-552408E7D7B4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24587" name="Rectangle 10"/>
          <p:cNvSpPr>
            <a:spLocks noChangeArrowheads="1"/>
          </p:cNvSpPr>
          <p:nvPr/>
        </p:nvSpPr>
        <p:spPr bwMode="auto">
          <a:xfrm>
            <a:off x="6466273" y="2822775"/>
            <a:ext cx="1436688" cy="261610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20000"/>
              </a:spcBef>
            </a:pPr>
            <a:r>
              <a:rPr lang="he-IL" sz="2000" b="0" dirty="0" smtClean="0">
                <a:solidFill>
                  <a:srgbClr val="DE0000"/>
                </a:solidFill>
                <a:latin typeface="Times New Roman" pitchFamily="18" charset="0"/>
                <a:cs typeface="+mn-cs"/>
              </a:rPr>
              <a:t>דרגות</a:t>
            </a:r>
          </a:p>
          <a:p>
            <a:pPr algn="r" eaLnBrk="0" hangingPunct="0">
              <a:lnSpc>
                <a:spcPct val="100000"/>
              </a:lnSpc>
              <a:spcBef>
                <a:spcPct val="20000"/>
              </a:spcBef>
            </a:pPr>
            <a:r>
              <a:rPr lang="he-IL" sz="2000" b="0" dirty="0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t>11 </a:t>
            </a:r>
            <a:r>
              <a:rPr lang="he-IL" sz="2000" b="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- 14</a:t>
            </a:r>
          </a:p>
          <a:p>
            <a:pPr algn="r" eaLnBrk="0" hangingPunct="0">
              <a:lnSpc>
                <a:spcPct val="100000"/>
              </a:lnSpc>
              <a:spcBef>
                <a:spcPct val="20000"/>
              </a:spcBef>
            </a:pPr>
            <a:r>
              <a:rPr lang="he-IL" sz="2000" b="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9 - 10</a:t>
            </a:r>
          </a:p>
          <a:p>
            <a:pPr algn="r" eaLnBrk="0" hangingPunct="0">
              <a:lnSpc>
                <a:spcPct val="100000"/>
              </a:lnSpc>
              <a:spcBef>
                <a:spcPct val="20000"/>
              </a:spcBef>
            </a:pPr>
            <a:r>
              <a:rPr lang="he-IL" sz="2000" b="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7 - 8</a:t>
            </a:r>
          </a:p>
          <a:p>
            <a:pPr algn="r" eaLnBrk="0" hangingPunct="0">
              <a:lnSpc>
                <a:spcPct val="100000"/>
              </a:lnSpc>
              <a:spcBef>
                <a:spcPct val="20000"/>
              </a:spcBef>
            </a:pPr>
            <a:r>
              <a:rPr lang="he-IL" sz="2000" b="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5 - 6</a:t>
            </a:r>
          </a:p>
          <a:p>
            <a:pPr algn="r" eaLnBrk="0" hangingPunct="0">
              <a:lnSpc>
                <a:spcPct val="100000"/>
              </a:lnSpc>
              <a:spcBef>
                <a:spcPct val="20000"/>
              </a:spcBef>
            </a:pPr>
            <a:r>
              <a:rPr lang="he-IL" sz="2000" b="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+3 - 4</a:t>
            </a:r>
          </a:p>
          <a:p>
            <a:pPr algn="r" eaLnBrk="0" hangingPunct="0">
              <a:lnSpc>
                <a:spcPct val="100000"/>
              </a:lnSpc>
              <a:spcBef>
                <a:spcPct val="20000"/>
              </a:spcBef>
            </a:pPr>
            <a:r>
              <a:rPr lang="he-IL" sz="2000" b="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++3 - 1</a:t>
            </a:r>
          </a:p>
        </p:txBody>
      </p:sp>
      <p:sp>
        <p:nvSpPr>
          <p:cNvPr id="24588" name="Rectangle 11"/>
          <p:cNvSpPr>
            <a:spLocks noChangeArrowheads="1"/>
          </p:cNvSpPr>
          <p:nvPr/>
        </p:nvSpPr>
        <p:spPr bwMode="auto">
          <a:xfrm>
            <a:off x="3468756" y="2802414"/>
            <a:ext cx="1773685" cy="261610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20000"/>
              </a:spcBef>
            </a:pPr>
            <a:r>
              <a:rPr lang="he-IL" sz="2000" b="0" dirty="0" smtClean="0">
                <a:solidFill>
                  <a:srgbClr val="DE0000"/>
                </a:solidFill>
                <a:cs typeface="+mn-cs"/>
              </a:rPr>
              <a:t>סכום הביטוח </a:t>
            </a:r>
          </a:p>
          <a:p>
            <a:pPr algn="r" eaLnBrk="0" hangingPunct="0">
              <a:lnSpc>
                <a:spcPct val="100000"/>
              </a:lnSpc>
              <a:spcBef>
                <a:spcPct val="20000"/>
              </a:spcBef>
            </a:pPr>
            <a:r>
              <a:rPr lang="he-IL" sz="2000" b="0" dirty="0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t>כ- 412</a:t>
            </a:r>
            <a:endParaRPr lang="he-IL" sz="2000" b="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  <a:p>
            <a:pPr algn="r" eaLnBrk="0" hangingPunct="0">
              <a:lnSpc>
                <a:spcPct val="100000"/>
              </a:lnSpc>
              <a:spcBef>
                <a:spcPct val="20000"/>
              </a:spcBef>
            </a:pPr>
            <a:r>
              <a:rPr lang="he-IL" sz="2000" b="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כ- </a:t>
            </a:r>
            <a:r>
              <a:rPr lang="he-IL" sz="2000" b="0" dirty="0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t>463</a:t>
            </a:r>
            <a:endParaRPr lang="he-IL" sz="2000" b="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  <a:p>
            <a:pPr algn="r" eaLnBrk="0" hangingPunct="0">
              <a:lnSpc>
                <a:spcPct val="100000"/>
              </a:lnSpc>
              <a:spcBef>
                <a:spcPct val="20000"/>
              </a:spcBef>
            </a:pPr>
            <a:r>
              <a:rPr lang="he-IL" sz="2000" b="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כ- </a:t>
            </a:r>
            <a:r>
              <a:rPr lang="he-IL" sz="2000" b="0" dirty="0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t>667</a:t>
            </a:r>
            <a:endParaRPr lang="he-IL" sz="2000" b="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  <a:p>
            <a:pPr algn="r" eaLnBrk="0" hangingPunct="0">
              <a:lnSpc>
                <a:spcPct val="100000"/>
              </a:lnSpc>
              <a:spcBef>
                <a:spcPct val="20000"/>
              </a:spcBef>
            </a:pPr>
            <a:r>
              <a:rPr lang="he-IL" sz="2000" b="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כ- </a:t>
            </a:r>
            <a:r>
              <a:rPr lang="he-IL" sz="2000" b="0" dirty="0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t>775</a:t>
            </a:r>
            <a:r>
              <a:rPr lang="en-US" sz="2000" b="0" dirty="0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endParaRPr lang="he-IL" sz="2000" b="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  <a:p>
            <a:pPr algn="r" eaLnBrk="0" hangingPunct="0">
              <a:lnSpc>
                <a:spcPct val="100000"/>
              </a:lnSpc>
              <a:spcBef>
                <a:spcPct val="20000"/>
              </a:spcBef>
            </a:pPr>
            <a:r>
              <a:rPr lang="he-IL" sz="2000" b="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כ- </a:t>
            </a:r>
            <a:r>
              <a:rPr lang="he-IL" sz="2000" b="0" dirty="0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t>1,305</a:t>
            </a:r>
            <a:endParaRPr lang="he-IL" sz="2000" b="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  <a:p>
            <a:pPr algn="r" eaLnBrk="0" hangingPunct="0">
              <a:lnSpc>
                <a:spcPct val="100000"/>
              </a:lnSpc>
              <a:spcBef>
                <a:spcPct val="20000"/>
              </a:spcBef>
            </a:pPr>
            <a:r>
              <a:rPr lang="he-IL" sz="2000" b="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כ- </a:t>
            </a:r>
            <a:r>
              <a:rPr lang="he-IL" sz="2000" b="0" dirty="0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t>1,497  </a:t>
            </a:r>
            <a:endParaRPr lang="he-IL" sz="2000" b="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76234"/>
            <a:ext cx="8075240" cy="565412"/>
          </a:xfrm>
          <a:noFill/>
          <a:ln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algn="r" rtl="1">
              <a:lnSpc>
                <a:spcPct val="85000"/>
              </a:lnSpc>
              <a:spcBef>
                <a:spcPct val="50000"/>
              </a:spcBef>
            </a:pPr>
            <a:r>
              <a:rPr lang="he-IL" dirty="0" smtClean="0"/>
              <a:t>ביטוחי חיים - בסיסי + משלים דרגה</a:t>
            </a:r>
          </a:p>
        </p:txBody>
      </p:sp>
      <p:pic>
        <p:nvPicPr>
          <p:cNvPr id="17" name="תמונה 16" descr="bigstockphoto_Running_Around_A_Dollar_Coin_3715430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1945" y="2944403"/>
            <a:ext cx="2357582" cy="2357582"/>
          </a:xfrm>
          <a:prstGeom prst="rect">
            <a:avLst/>
          </a:prstGeom>
        </p:spPr>
      </p:pic>
      <p:sp>
        <p:nvSpPr>
          <p:cNvPr id="9" name="מלבן 8"/>
          <p:cNvSpPr/>
          <p:nvPr/>
        </p:nvSpPr>
        <p:spPr>
          <a:xfrm>
            <a:off x="894520" y="5575850"/>
            <a:ext cx="75040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  <a:buClr>
                <a:srgbClr val="C00000"/>
              </a:buClr>
              <a:buSzPct val="80000"/>
              <a:buFont typeface="Arial" pitchFamily="34" charset="0"/>
              <a:buChar char="•"/>
            </a:pPr>
            <a:r>
              <a:rPr lang="he-IL" sz="2000" b="0" dirty="0" smtClean="0">
                <a:solidFill>
                  <a:schemeClr val="tx1"/>
                </a:solidFill>
                <a:latin typeface="+mn-lt"/>
                <a:cs typeface="+mn-cs"/>
              </a:rPr>
              <a:t> התשלום </a:t>
            </a:r>
            <a:r>
              <a:rPr lang="he-IL" sz="2000" b="0" dirty="0" err="1" smtClean="0">
                <a:solidFill>
                  <a:schemeClr val="tx1"/>
                </a:solidFill>
                <a:latin typeface="+mn-lt"/>
                <a:cs typeface="+mn-cs"/>
              </a:rPr>
              <a:t>עפ”י</a:t>
            </a:r>
            <a:r>
              <a:rPr lang="he-IL" sz="2000" b="0" dirty="0" smtClean="0">
                <a:solidFill>
                  <a:schemeClr val="tx1"/>
                </a:solidFill>
                <a:latin typeface="+mn-lt"/>
                <a:cs typeface="+mn-cs"/>
              </a:rPr>
              <a:t> כתב מינוי מוטבים,צוואה וצו קיום צוואה או צו ירושה (מקור).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D8B81D-C976-4F23-8958-E1FD0462CC7A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1710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76234"/>
            <a:ext cx="8075240" cy="565412"/>
          </a:xfrm>
          <a:noFill/>
          <a:ln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algn="r" rtl="1">
              <a:lnSpc>
                <a:spcPct val="85000"/>
              </a:lnSpc>
              <a:spcBef>
                <a:spcPct val="50000"/>
              </a:spcBef>
            </a:pPr>
            <a:r>
              <a:rPr lang="he-IL" dirty="0" smtClean="0"/>
              <a:t>ביטוח חיים לעמיתי קרן הפנסיה</a:t>
            </a:r>
          </a:p>
        </p:txBody>
      </p:sp>
      <p:sp>
        <p:nvSpPr>
          <p:cNvPr id="171008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92219" y="2027578"/>
            <a:ext cx="7720748" cy="320039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 eaLnBrk="1" hangingPunct="1">
              <a:lnSpc>
                <a:spcPct val="120000"/>
              </a:lnSpc>
              <a:buSzPct val="80000"/>
            </a:pPr>
            <a:r>
              <a:rPr lang="he-IL" dirty="0" smtClean="0"/>
              <a:t>כל העובדים בפנסיה מוקדמת העמיתים בקרן פנסיה </a:t>
            </a:r>
            <a:r>
              <a:rPr lang="he-IL" dirty="0" err="1" smtClean="0"/>
              <a:t>קג"מ</a:t>
            </a:r>
            <a:r>
              <a:rPr lang="he-IL" dirty="0" smtClean="0"/>
              <a:t> או ב"כלל" פנסיה וגמל ("מיטבית") מבוטחים בביטוח “מענק פטירה”.</a:t>
            </a:r>
          </a:p>
          <a:p>
            <a:pPr algn="r" rtl="1" eaLnBrk="1" hangingPunct="1">
              <a:lnSpc>
                <a:spcPct val="120000"/>
              </a:lnSpc>
              <a:buSzPct val="80000"/>
            </a:pPr>
            <a:r>
              <a:rPr lang="he-IL" dirty="0" smtClean="0"/>
              <a:t>הביטוח מעניק כיסוי בגובה 15 משכורות מהשכר המבוטח בקרן הפנסיה.</a:t>
            </a:r>
          </a:p>
          <a:p>
            <a:pPr>
              <a:lnSpc>
                <a:spcPct val="120000"/>
              </a:lnSpc>
              <a:buSzPct val="80000"/>
            </a:pPr>
            <a:r>
              <a:rPr lang="he-IL" dirty="0" smtClean="0"/>
              <a:t>מימון פרמיית הביטוח - </a:t>
            </a:r>
            <a:r>
              <a:rPr lang="he-IL" dirty="0" err="1" smtClean="0"/>
              <a:t>ע”י</a:t>
            </a:r>
            <a:r>
              <a:rPr lang="he-IL" dirty="0" smtClean="0"/>
              <a:t> העובד והקרן המשותפת.</a:t>
            </a:r>
          </a:p>
          <a:p>
            <a:pPr>
              <a:lnSpc>
                <a:spcPct val="120000"/>
              </a:lnSpc>
              <a:buSzPct val="80000"/>
            </a:pPr>
            <a:r>
              <a:rPr lang="he-IL" dirty="0" smtClean="0"/>
              <a:t>התשלום לנהנים - </a:t>
            </a:r>
            <a:r>
              <a:rPr lang="he-IL" dirty="0" err="1" smtClean="0"/>
              <a:t>עפ”י</a:t>
            </a:r>
            <a:r>
              <a:rPr lang="he-IL" dirty="0" smtClean="0"/>
              <a:t> כתב מינוי מוטבים או צוואה וצו קיום צוואה או צו ירושה (מקור).</a:t>
            </a:r>
          </a:p>
          <a:p>
            <a:pPr algn="r" rtl="1" eaLnBrk="1" hangingPunct="1">
              <a:lnSpc>
                <a:spcPct val="120000"/>
              </a:lnSpc>
              <a:buSzPct val="80000"/>
            </a:pPr>
            <a:endParaRPr lang="he-IL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A867F82-736C-4FED-8D26-9415384E7D15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1713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5470"/>
            <a:ext cx="8075240" cy="408446"/>
          </a:xfrm>
          <a:noFill/>
          <a:ln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algn="r" rtl="1">
              <a:lnSpc>
                <a:spcPct val="85000"/>
              </a:lnSpc>
              <a:spcBef>
                <a:spcPct val="50000"/>
              </a:spcBef>
            </a:pPr>
            <a:r>
              <a:rPr lang="he-IL" sz="2400" dirty="0" smtClean="0"/>
              <a:t>השינויים בביטוחים לעובד/ת פורש/ת לפנסיה מוקדמת</a:t>
            </a:r>
          </a:p>
        </p:txBody>
      </p:sp>
      <p:sp>
        <p:nvSpPr>
          <p:cNvPr id="171315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42109" y="1726163"/>
            <a:ext cx="7600674" cy="440000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  <a:buSzPct val="80000"/>
            </a:pPr>
            <a:r>
              <a:rPr lang="he-IL" dirty="0" smtClean="0"/>
              <a:t>עובד/ת שפרש/ה לפנסיה מוקדמת והיה מבוטח/ת במועד יציאתו לפנסיה מוקדמת באחד או יותר מביטוחי הבריאות, השיניים והחיים, הביטוחים נמשכים אין צורך לבצע פעולה כלשהי. </a:t>
            </a:r>
          </a:p>
          <a:p>
            <a:pPr>
              <a:lnSpc>
                <a:spcPct val="120000"/>
              </a:lnSpc>
              <a:buSzPct val="80000"/>
            </a:pPr>
            <a:r>
              <a:rPr lang="he-IL" dirty="0" smtClean="0"/>
              <a:t>ניכוי הפרמיה מבוצע באמצעות תלוש השכר.</a:t>
            </a:r>
          </a:p>
          <a:p>
            <a:pPr>
              <a:lnSpc>
                <a:spcPct val="120000"/>
              </a:lnSpc>
              <a:buSzPct val="80000"/>
            </a:pPr>
            <a:r>
              <a:rPr lang="he-IL" dirty="0" smtClean="0"/>
              <a:t>הכיסוי יסתיים עם הגיע העובד/ת לגיל 67 או מועד פרישתו/ה מהבנק, (המוקדם מביניהם).</a:t>
            </a:r>
          </a:p>
          <a:p>
            <a:pPr>
              <a:lnSpc>
                <a:spcPct val="120000"/>
              </a:lnSpc>
              <a:buSzPct val="80000"/>
            </a:pPr>
            <a:r>
              <a:rPr lang="he-IL" dirty="0" smtClean="0"/>
              <a:t>ביטוח תאונות אישיות, חפצים ואובדן כושר עבודה מופסקים.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ניתן לשמור על רצף ביטוחי באמצעות סוכנות ביטוח "מרוז"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בטלפון 03-5621110 .</a:t>
            </a:r>
          </a:p>
          <a:p>
            <a:pPr algn="r" rtl="1" eaLnBrk="1" hangingPunct="1">
              <a:lnSpc>
                <a:spcPct val="120000"/>
              </a:lnSpc>
              <a:buSzPct val="80000"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</a:pPr>
            <a:endParaRPr lang="he-IL" dirty="0" smtClean="0"/>
          </a:p>
          <a:p>
            <a:pPr algn="r" rtl="1" eaLnBrk="1" hangingPunct="1">
              <a:lnSpc>
                <a:spcPct val="120000"/>
              </a:lnSpc>
              <a:buSzPct val="80000"/>
            </a:pPr>
            <a:endParaRPr lang="he-IL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75BA22A-A6DC-42CF-B93F-09D15736F1C8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1718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57762"/>
            <a:ext cx="8075240" cy="408446"/>
          </a:xfrm>
          <a:noFill/>
          <a:ln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algn="r" rtl="1">
              <a:lnSpc>
                <a:spcPct val="85000"/>
              </a:lnSpc>
              <a:spcBef>
                <a:spcPct val="50000"/>
              </a:spcBef>
            </a:pPr>
            <a:r>
              <a:rPr lang="he-IL" sz="2400" dirty="0" smtClean="0"/>
              <a:t>השינויים בביטוחים בפרישה לפנסיה לפי גיל</a:t>
            </a:r>
          </a:p>
        </p:txBody>
      </p:sp>
      <p:sp>
        <p:nvSpPr>
          <p:cNvPr id="171827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9552" y="1210235"/>
            <a:ext cx="8003232" cy="508298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 eaLnBrk="1" hangingPunct="1">
              <a:lnSpc>
                <a:spcPct val="120000"/>
              </a:lnSpc>
              <a:buSzPct val="80000"/>
            </a:pPr>
            <a:r>
              <a:rPr lang="he-IL" sz="1600" dirty="0" smtClean="0"/>
              <a:t>ביטוח הבריאות, השיניים והחיים במסגרת פוליסת העובדים מופסקים. </a:t>
            </a:r>
          </a:p>
          <a:p>
            <a:pPr algn="r" rtl="1" eaLnBrk="1" hangingPunct="1">
              <a:lnSpc>
                <a:spcPct val="120000"/>
              </a:lnSpc>
              <a:buSzPct val="80000"/>
            </a:pPr>
            <a:r>
              <a:rPr lang="he-IL" sz="1600" dirty="0" smtClean="0"/>
              <a:t>גמלאים שהיו מבוטחים במועד פרישתם לפנסיה לפי גיל רשאים להמשיך את ביטוחי הבריאות והשיניים </a:t>
            </a:r>
            <a:r>
              <a:rPr lang="he-IL" sz="1600" b="1" u="sng" dirty="0" smtClean="0"/>
              <a:t>ברצף זכויות </a:t>
            </a:r>
            <a:r>
              <a:rPr lang="he-IL" sz="1600" dirty="0" smtClean="0"/>
              <a:t>ולהצטרף לפוליסות הגמלאים .</a:t>
            </a:r>
          </a:p>
          <a:p>
            <a:pPr algn="r" rtl="1" eaLnBrk="1" hangingPunct="1">
              <a:lnSpc>
                <a:spcPct val="120000"/>
              </a:lnSpc>
              <a:buSzPct val="80000"/>
            </a:pPr>
            <a:r>
              <a:rPr lang="he-IL" sz="1600" dirty="0" smtClean="0"/>
              <a:t>הצירוף נעשה ישירות במוקדי חברות הביטוח לאחר מילוי טופס הצטרפות וציון אמצעי התשלום לחיוב הפרמיה. ניתן להדפיס את טפסי ההצטרפות מאתר ארגון עובדי בנק הפועלים באינטרנט.</a:t>
            </a:r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r>
              <a:rPr lang="he-IL" sz="1600" dirty="0" smtClean="0"/>
              <a:t>   ביטוח שיניים – מוקד בנק הפועלים בחברת הפניקס 1700-504-490</a:t>
            </a:r>
          </a:p>
          <a:p>
            <a:pPr algn="r" rtl="1" eaLnBrk="1" hangingPunct="1">
              <a:lnSpc>
                <a:spcPct val="120000"/>
              </a:lnSpc>
              <a:buSzPct val="80000"/>
              <a:buNone/>
            </a:pPr>
            <a:r>
              <a:rPr lang="he-IL" sz="1600" dirty="0" smtClean="0"/>
              <a:t>   ביטוח בריאות – מוקד בנק הפועלים בחברת מגדל 1-700-50-66-62 </a:t>
            </a:r>
          </a:p>
          <a:p>
            <a:pPr>
              <a:lnSpc>
                <a:spcPct val="120000"/>
              </a:lnSpc>
              <a:buSzPct val="80000"/>
            </a:pPr>
            <a:r>
              <a:rPr lang="he-IL" sz="1600" dirty="0" smtClean="0"/>
              <a:t>הפרמיה בביטוח בריאות הינה 225 ₪ ליחיד (זהה גם לבן/ת הזוג)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ילד מתחת לגיל 30 - 43 ₪   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ילד מעל גיל 30 – 102 ₪</a:t>
            </a:r>
          </a:p>
          <a:p>
            <a:pPr>
              <a:lnSpc>
                <a:spcPct val="120000"/>
              </a:lnSpc>
              <a:buSzPct val="80000"/>
            </a:pPr>
            <a:r>
              <a:rPr lang="he-IL" sz="1600" dirty="0" smtClean="0"/>
              <a:t>גמלאים </a:t>
            </a:r>
            <a:r>
              <a:rPr lang="he-IL" sz="1600" dirty="0" smtClean="0"/>
              <a:t>זכאים להחזר של 2 פרמיות בשנה עבור ביטוח בריאות </a:t>
            </a:r>
            <a:r>
              <a:rPr lang="he-IL" sz="1600" dirty="0" smtClean="0"/>
              <a:t>ההחזר </a:t>
            </a:r>
            <a:r>
              <a:rPr lang="he-IL" sz="1600" dirty="0" smtClean="0"/>
              <a:t>מבוצע ישירות לחשבון הגמלאי/ת בסוף כל שנה.</a:t>
            </a:r>
          </a:p>
          <a:p>
            <a:pPr>
              <a:lnSpc>
                <a:spcPct val="120000"/>
              </a:lnSpc>
              <a:buSzPct val="80000"/>
            </a:pPr>
            <a:r>
              <a:rPr lang="he-IL" sz="1600" dirty="0" smtClean="0"/>
              <a:t>הפרמיה בביטוח שיניים זהה לפרמיה ששילם/ה הגמלאי/ת במועד הפרישה לפנסיה לפי גיל.</a:t>
            </a:r>
          </a:p>
          <a:p>
            <a:pPr>
              <a:lnSpc>
                <a:spcPct val="120000"/>
              </a:lnSpc>
              <a:buSzPct val="80000"/>
              <a:buNone/>
            </a:pPr>
            <a:r>
              <a:rPr lang="he-IL" sz="1600" dirty="0" smtClean="0"/>
              <a:t>    הכיסוי בהתאם למפורט בפוליסת הגמלאים.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5813A-8B22-41D1-A883-FEF43F6DF534}" type="slidenum">
              <a:rPr lang="he-IL" smtClean="0"/>
              <a:pPr/>
              <a:t>8</a:t>
            </a:fld>
            <a:endParaRPr lang="he-IL" dirty="0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ביטוח בריאות - כללי</a:t>
            </a:r>
            <a:endParaRPr lang="he-IL" dirty="0"/>
          </a:p>
        </p:txBody>
      </p:sp>
      <p:sp>
        <p:nvSpPr>
          <p:cNvPr id="6" name="מלבן מעוגל 5"/>
          <p:cNvSpPr/>
          <p:nvPr/>
        </p:nvSpPr>
        <p:spPr>
          <a:xfrm>
            <a:off x="6151414" y="1533247"/>
            <a:ext cx="2916000" cy="415636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6150863" y="2530760"/>
            <a:ext cx="2916000" cy="21243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/>
        </p:nvSpPr>
        <p:spPr>
          <a:xfrm>
            <a:off x="3108025" y="1487068"/>
            <a:ext cx="2916000" cy="415636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3107474" y="2535381"/>
            <a:ext cx="2916000" cy="21243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/>
        </p:nvSpPr>
        <p:spPr>
          <a:xfrm>
            <a:off x="64643" y="1533247"/>
            <a:ext cx="2916000" cy="415636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64092" y="2530760"/>
            <a:ext cx="2916000" cy="21243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169890" y="1491683"/>
            <a:ext cx="2767013" cy="7540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  <a:buClr>
                <a:srgbClr val="000099"/>
              </a:buClr>
              <a:buSzPct val="80000"/>
            </a:pPr>
            <a:r>
              <a:rPr lang="he-IL" sz="2000" b="0" dirty="0">
                <a:solidFill>
                  <a:srgbClr val="CC3300"/>
                </a:solidFill>
              </a:rPr>
              <a:t>סל בריאות ציבורי</a:t>
            </a:r>
            <a:r>
              <a:rPr lang="he-IL" sz="2000" b="0" dirty="0" smtClean="0">
                <a:solidFill>
                  <a:srgbClr val="CC3300"/>
                </a:solidFill>
              </a:rPr>
              <a:t>:</a:t>
            </a:r>
          </a:p>
          <a:p>
            <a:pPr>
              <a:lnSpc>
                <a:spcPct val="100000"/>
              </a:lnSpc>
              <a:spcBef>
                <a:spcPct val="20000"/>
              </a:spcBef>
              <a:buClr>
                <a:srgbClr val="000099"/>
              </a:buClr>
              <a:buSzPct val="80000"/>
            </a:pPr>
            <a:r>
              <a:rPr lang="he-IL" sz="2000" b="0" dirty="0" smtClean="0">
                <a:solidFill>
                  <a:srgbClr val="CC3300"/>
                </a:solidFill>
              </a:rPr>
              <a:t>   מענה </a:t>
            </a:r>
            <a:r>
              <a:rPr lang="he-IL" sz="2000" b="0" dirty="0">
                <a:solidFill>
                  <a:srgbClr val="CC3300"/>
                </a:solidFill>
              </a:rPr>
              <a:t>בסיסי - 	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121891" y="1663999"/>
            <a:ext cx="2868613" cy="63182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20000"/>
              </a:spcBef>
              <a:buClr>
                <a:srgbClr val="000099"/>
              </a:buClr>
              <a:buSzPct val="80000"/>
            </a:pPr>
            <a:r>
              <a:rPr lang="he-IL" sz="2000" b="0" dirty="0" err="1">
                <a:solidFill>
                  <a:srgbClr val="CC3300"/>
                </a:solidFill>
              </a:rPr>
              <a:t>שב”ן</a:t>
            </a:r>
            <a:r>
              <a:rPr lang="he-IL" sz="2000" b="0" dirty="0">
                <a:solidFill>
                  <a:srgbClr val="CC3300"/>
                </a:solidFill>
              </a:rPr>
              <a:t>: </a:t>
            </a:r>
            <a:endParaRPr lang="he-IL" sz="2000" b="0" dirty="0" smtClean="0">
              <a:solidFill>
                <a:srgbClr val="CC3300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buClr>
                <a:srgbClr val="000099"/>
              </a:buClr>
              <a:buSzPct val="80000"/>
            </a:pPr>
            <a:r>
              <a:rPr lang="he-IL" sz="2000" b="0" dirty="0" smtClean="0">
                <a:solidFill>
                  <a:srgbClr val="CC3300"/>
                </a:solidFill>
              </a:rPr>
              <a:t>מענה </a:t>
            </a:r>
            <a:r>
              <a:rPr lang="he-IL" sz="2000" b="0" dirty="0">
                <a:solidFill>
                  <a:srgbClr val="CC3300"/>
                </a:solidFill>
              </a:rPr>
              <a:t>חלקי -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6944" y="1649712"/>
            <a:ext cx="2933267" cy="719137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20000"/>
              </a:spcBef>
              <a:buClr>
                <a:srgbClr val="000099"/>
              </a:buClr>
              <a:buSzPct val="80000"/>
            </a:pPr>
            <a:r>
              <a:rPr lang="he-IL" sz="2000" b="0" dirty="0">
                <a:solidFill>
                  <a:srgbClr val="CC3300"/>
                </a:solidFill>
              </a:rPr>
              <a:t>ביטוח פרטי: </a:t>
            </a:r>
            <a:endParaRPr lang="he-IL" sz="2000" b="0" dirty="0" smtClean="0">
              <a:solidFill>
                <a:srgbClr val="CC3300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buClr>
                <a:srgbClr val="000099"/>
              </a:buClr>
              <a:buSzPct val="80000"/>
            </a:pPr>
            <a:r>
              <a:rPr lang="he-IL" sz="2000" b="0" dirty="0" smtClean="0">
                <a:solidFill>
                  <a:srgbClr val="CC3300"/>
                </a:solidFill>
              </a:rPr>
              <a:t>מענה </a:t>
            </a:r>
            <a:r>
              <a:rPr lang="he-IL" sz="2000" b="0" dirty="0">
                <a:solidFill>
                  <a:srgbClr val="CC3300"/>
                </a:solidFill>
              </a:rPr>
              <a:t>למקרים קשים -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6160654" y="2200430"/>
            <a:ext cx="2872509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he-IL" sz="2000" b="0" dirty="0">
                <a:solidFill>
                  <a:srgbClr val="000066"/>
                </a:solidFill>
              </a:rPr>
              <a:t>חוק ביטוח בריאות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6388527" y="3056240"/>
            <a:ext cx="2571750" cy="144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44000" indent="-144000" algn="r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80000"/>
              <a:buFont typeface="Arial" pitchFamily="34" charset="0"/>
              <a:buChar char="•"/>
            </a:pPr>
            <a:r>
              <a:rPr lang="he-IL" sz="2000" b="0" dirty="0">
                <a:solidFill>
                  <a:schemeClr val="tx1"/>
                </a:solidFill>
              </a:rPr>
              <a:t>ללא סיעוד                                                     השתלות חלקי</a:t>
            </a:r>
          </a:p>
          <a:p>
            <a:pPr marL="144000" indent="-144000" algn="r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80000"/>
              <a:buFont typeface="Arial" pitchFamily="34" charset="0"/>
              <a:buChar char="•"/>
            </a:pPr>
            <a:r>
              <a:rPr lang="he-IL" sz="2000" b="0" dirty="0">
                <a:solidFill>
                  <a:schemeClr val="tx1"/>
                </a:solidFill>
              </a:rPr>
              <a:t>ללא ניתוחים </a:t>
            </a:r>
            <a:r>
              <a:rPr lang="he-IL" sz="2000" b="0" dirty="0" err="1">
                <a:solidFill>
                  <a:schemeClr val="tx1"/>
                </a:solidFill>
              </a:rPr>
              <a:t>בחו”ל</a:t>
            </a:r>
            <a:endParaRPr lang="he-IL" sz="2000" b="0" dirty="0">
              <a:solidFill>
                <a:schemeClr val="tx1"/>
              </a:solidFill>
            </a:endParaRPr>
          </a:p>
          <a:p>
            <a:pPr marL="144000" indent="-144000" algn="r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80000"/>
              <a:buFont typeface="Arial" pitchFamily="34" charset="0"/>
              <a:buChar char="•"/>
            </a:pPr>
            <a:r>
              <a:rPr lang="he-IL" sz="2000" b="0" dirty="0">
                <a:solidFill>
                  <a:schemeClr val="tx1"/>
                </a:solidFill>
              </a:rPr>
              <a:t>כיסויים בסיסיים    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2422234" y="3015600"/>
            <a:ext cx="3495675" cy="15081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44000" indent="-144000" algn="r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80000"/>
              <a:buFont typeface="Arial" pitchFamily="34" charset="0"/>
              <a:buChar char="•"/>
            </a:pPr>
            <a:r>
              <a:rPr lang="he-IL" sz="2000" b="0" dirty="0">
                <a:solidFill>
                  <a:schemeClr val="tx1"/>
                </a:solidFill>
              </a:rPr>
              <a:t>סיעוד בתוספת </a:t>
            </a:r>
            <a:r>
              <a:rPr lang="he-IL" sz="2000" b="0" dirty="0" smtClean="0">
                <a:solidFill>
                  <a:schemeClr val="tx1"/>
                </a:solidFill>
              </a:rPr>
              <a:t>תשלום</a:t>
            </a:r>
          </a:p>
          <a:p>
            <a:pPr marL="144000" indent="-144000" algn="r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80000"/>
              <a:buFont typeface="Arial" pitchFamily="34" charset="0"/>
              <a:buChar char="•"/>
            </a:pPr>
            <a:r>
              <a:rPr lang="he-IL" sz="2000" b="0" dirty="0" smtClean="0">
                <a:solidFill>
                  <a:schemeClr val="tx1"/>
                </a:solidFill>
              </a:rPr>
              <a:t>ניתוחים </a:t>
            </a:r>
            <a:r>
              <a:rPr lang="he-IL" sz="2000" b="0" dirty="0">
                <a:solidFill>
                  <a:schemeClr val="tx1"/>
                </a:solidFill>
              </a:rPr>
              <a:t>בתוספת תשלום</a:t>
            </a:r>
          </a:p>
          <a:p>
            <a:pPr marL="144000" indent="-144000" algn="r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80000"/>
              <a:buFont typeface="Arial" pitchFamily="34" charset="0"/>
              <a:buChar char="•"/>
            </a:pPr>
            <a:r>
              <a:rPr lang="he-IL" sz="2000" b="0" dirty="0">
                <a:solidFill>
                  <a:schemeClr val="tx1"/>
                </a:solidFill>
              </a:rPr>
              <a:t>השתלות (-)</a:t>
            </a:r>
          </a:p>
          <a:p>
            <a:pPr marL="144000" indent="-144000" algn="r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80000"/>
              <a:buFont typeface="Arial" pitchFamily="34" charset="0"/>
              <a:buChar char="•"/>
            </a:pPr>
            <a:r>
              <a:rPr lang="he-IL" sz="2000" b="0" dirty="0">
                <a:solidFill>
                  <a:schemeClr val="tx1"/>
                </a:solidFill>
              </a:rPr>
              <a:t>נלווים שאינם בהסדר   </a:t>
            </a: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-318192" y="2985120"/>
            <a:ext cx="3195637" cy="224676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44000" indent="-144000" algn="r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80000"/>
              <a:buFont typeface="Arial" pitchFamily="34" charset="0"/>
              <a:buChar char="•"/>
            </a:pPr>
            <a:r>
              <a:rPr lang="he-IL" sz="2000" b="0" dirty="0">
                <a:solidFill>
                  <a:schemeClr val="tx1"/>
                </a:solidFill>
              </a:rPr>
              <a:t>ניתוח בארץ </a:t>
            </a:r>
            <a:r>
              <a:rPr lang="he-IL" sz="2000" b="0" dirty="0" err="1">
                <a:solidFill>
                  <a:schemeClr val="tx1"/>
                </a:solidFill>
              </a:rPr>
              <a:t>ובחו”ל</a:t>
            </a:r>
            <a:endParaRPr lang="he-IL" sz="2000" b="0" dirty="0">
              <a:solidFill>
                <a:schemeClr val="tx1"/>
              </a:solidFill>
            </a:endParaRPr>
          </a:p>
          <a:p>
            <a:pPr marL="144000" indent="-144000" algn="r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80000"/>
              <a:buFont typeface="Arial" pitchFamily="34" charset="0"/>
              <a:buChar char="•"/>
            </a:pPr>
            <a:r>
              <a:rPr lang="he-IL" sz="2000" b="0" dirty="0">
                <a:solidFill>
                  <a:schemeClr val="tx1"/>
                </a:solidFill>
              </a:rPr>
              <a:t>טיפול מיוחד </a:t>
            </a:r>
            <a:r>
              <a:rPr lang="he-IL" sz="2000" b="0" dirty="0" err="1">
                <a:solidFill>
                  <a:schemeClr val="tx1"/>
                </a:solidFill>
              </a:rPr>
              <a:t>בחו”ל</a:t>
            </a:r>
            <a:endParaRPr lang="he-IL" sz="2000" b="0" dirty="0">
              <a:solidFill>
                <a:schemeClr val="tx1"/>
              </a:solidFill>
            </a:endParaRPr>
          </a:p>
          <a:p>
            <a:pPr marL="144000" indent="-144000" algn="r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80000"/>
              <a:buFont typeface="Arial" pitchFamily="34" charset="0"/>
              <a:buChar char="•"/>
            </a:pPr>
            <a:r>
              <a:rPr lang="he-IL" sz="2000" b="0" dirty="0">
                <a:solidFill>
                  <a:schemeClr val="tx1"/>
                </a:solidFill>
              </a:rPr>
              <a:t>השתלת איברים</a:t>
            </a:r>
          </a:p>
          <a:p>
            <a:pPr marL="144000" indent="-144000" algn="r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80000"/>
              <a:buFont typeface="Arial" pitchFamily="34" charset="0"/>
              <a:buChar char="•"/>
            </a:pPr>
            <a:r>
              <a:rPr lang="he-IL" sz="2000" b="0" dirty="0">
                <a:solidFill>
                  <a:schemeClr val="tx1"/>
                </a:solidFill>
              </a:rPr>
              <a:t>מחלות קשות</a:t>
            </a:r>
          </a:p>
          <a:p>
            <a:pPr marL="144000" indent="-144000" algn="r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80000"/>
              <a:buFont typeface="Arial" pitchFamily="34" charset="0"/>
              <a:buChar char="•"/>
            </a:pPr>
            <a:r>
              <a:rPr lang="he-IL" sz="2000" b="0" dirty="0" smtClean="0">
                <a:solidFill>
                  <a:schemeClr val="tx1"/>
                </a:solidFill>
              </a:rPr>
              <a:t>תרופות </a:t>
            </a:r>
            <a:r>
              <a:rPr lang="he-IL" sz="2000" b="0" dirty="0">
                <a:solidFill>
                  <a:schemeClr val="tx1"/>
                </a:solidFill>
              </a:rPr>
              <a:t>שאינן </a:t>
            </a:r>
            <a:r>
              <a:rPr lang="he-IL" sz="2000" b="0" dirty="0" smtClean="0">
                <a:solidFill>
                  <a:schemeClr val="tx1"/>
                </a:solidFill>
              </a:rPr>
              <a:t>בסל</a:t>
            </a:r>
          </a:p>
          <a:p>
            <a:pPr marL="144000" indent="-144000" algn="r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80000"/>
              <a:buFont typeface="Arial" pitchFamily="34" charset="0"/>
              <a:buChar char="•"/>
            </a:pPr>
            <a:r>
              <a:rPr lang="he-IL" sz="2000" b="0" dirty="0" smtClean="0">
                <a:solidFill>
                  <a:schemeClr val="tx1"/>
                </a:solidFill>
              </a:rPr>
              <a:t>נלווים שאינם בהסדר </a:t>
            </a:r>
            <a:endParaRPr lang="he-IL" sz="2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339DFBF-FE4E-4D7F-BBE0-BF97A4A5B346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1720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76234"/>
            <a:ext cx="8075240" cy="565412"/>
          </a:xfrm>
          <a:noFill/>
          <a:ln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algn="r" rtl="1">
              <a:lnSpc>
                <a:spcPct val="85000"/>
              </a:lnSpc>
              <a:spcBef>
                <a:spcPct val="50000"/>
              </a:spcBef>
            </a:pPr>
            <a:r>
              <a:rPr lang="he-IL" dirty="0" smtClean="0"/>
              <a:t>ביטוח בריאות</a:t>
            </a:r>
          </a:p>
        </p:txBody>
      </p:sp>
      <p:sp>
        <p:nvSpPr>
          <p:cNvPr id="17203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9552" y="1123123"/>
            <a:ext cx="8003232" cy="500304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 eaLnBrk="1" hangingPunct="1">
              <a:lnSpc>
                <a:spcPct val="120000"/>
              </a:lnSpc>
              <a:buSzPct val="80000"/>
            </a:pPr>
            <a:r>
              <a:rPr lang="he-IL" dirty="0" smtClean="0"/>
              <a:t>להלן תקציר הכיסויים החלים על עובדי הבנק שחתמו על טפסי הצטרפות:</a:t>
            </a:r>
          </a:p>
          <a:p>
            <a:pPr marL="576000" algn="r" rtl="1" eaLnBrk="1" hangingPunct="1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80000"/>
            </a:pPr>
            <a:r>
              <a:rPr lang="he-IL" dirty="0" smtClean="0"/>
              <a:t>ניתוח פרטי בארץ - כיסוי מלא אצל נותני השירות שבהסכם ובלבד שמוצתה זכאותו של המבוטח במסגרת </a:t>
            </a:r>
            <a:r>
              <a:rPr lang="he-IL" dirty="0" err="1" smtClean="0"/>
              <a:t>השב"ן</a:t>
            </a:r>
            <a:r>
              <a:rPr lang="he-IL" dirty="0" smtClean="0"/>
              <a:t>.</a:t>
            </a:r>
          </a:p>
          <a:p>
            <a:pPr marL="5760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80000"/>
            </a:pPr>
            <a:r>
              <a:rPr lang="he-IL" dirty="0" smtClean="0"/>
              <a:t>שיפוי מלא אצל נותני השירות שלא בהסכם ובלבד שמוצתה זכאותו של המבוטח במסגרת </a:t>
            </a:r>
            <a:r>
              <a:rPr lang="he-IL" dirty="0" err="1" smtClean="0"/>
              <a:t>השב"ן</a:t>
            </a:r>
            <a:r>
              <a:rPr lang="he-IL" dirty="0" smtClean="0"/>
              <a:t>.</a:t>
            </a:r>
          </a:p>
          <a:p>
            <a:pPr>
              <a:lnSpc>
                <a:spcPct val="120000"/>
              </a:lnSpc>
              <a:buSzPct val="80000"/>
            </a:pPr>
            <a:r>
              <a:rPr lang="he-IL" dirty="0" smtClean="0"/>
              <a:t>התייעצות אחת לפני ניתוח ושתיים נוספות אחרי ניתוח – עד שלוש התייעצויות.</a:t>
            </a:r>
          </a:p>
          <a:p>
            <a:pPr>
              <a:lnSpc>
                <a:spcPct val="120000"/>
              </a:lnSpc>
              <a:buSzPct val="80000"/>
            </a:pPr>
            <a:r>
              <a:rPr lang="he-IL" dirty="0" smtClean="0"/>
              <a:t>חוות דעת של מומחה – השתתפות הביטוח ב – 80% מההוצאה עד 2 התייעצויות בשנה, לאחר מיצוי הזכאות </a:t>
            </a:r>
            <a:r>
              <a:rPr lang="he-IL" dirty="0" err="1" smtClean="0"/>
              <a:t>בשב"ן</a:t>
            </a:r>
            <a:r>
              <a:rPr lang="he-IL" dirty="0" smtClean="0"/>
              <a:t> ועד לתקרה של 845 ₪.</a:t>
            </a:r>
          </a:p>
          <a:p>
            <a:pPr>
              <a:lnSpc>
                <a:spcPct val="120000"/>
              </a:lnSpc>
              <a:buSzPct val="80000"/>
            </a:pPr>
            <a:r>
              <a:rPr lang="he-IL" dirty="0" smtClean="0"/>
              <a:t>בדיקות גנטיות </a:t>
            </a:r>
            <a:r>
              <a:rPr lang="he-IL" dirty="0" err="1" smtClean="0"/>
              <a:t>ומניעתיות</a:t>
            </a:r>
            <a:r>
              <a:rPr lang="he-IL" dirty="0" smtClean="0"/>
              <a:t> – 75% מההוצאה ועד לתקרה של 1,690 ₪ מההוצאה.</a:t>
            </a:r>
          </a:p>
          <a:p>
            <a:pPr>
              <a:lnSpc>
                <a:spcPct val="120000"/>
              </a:lnSpc>
              <a:buSzPct val="80000"/>
            </a:pPr>
            <a:r>
              <a:rPr lang="he-IL" dirty="0" smtClean="0"/>
              <a:t>בדיקות אפיון למחלת הסרטן – 80% מההוצאה ועד לתקרה של 15,800 ₪.</a:t>
            </a:r>
          </a:p>
          <a:p>
            <a:pPr>
              <a:lnSpc>
                <a:spcPct val="120000"/>
              </a:lnSpc>
              <a:buSzPct val="80000"/>
            </a:pPr>
            <a:r>
              <a:rPr lang="he-IL" dirty="0" smtClean="0"/>
              <a:t>טיפולים </a:t>
            </a:r>
            <a:r>
              <a:rPr lang="he-IL" dirty="0" err="1" smtClean="0"/>
              <a:t>פזיוטרפיים</a:t>
            </a:r>
            <a:r>
              <a:rPr lang="he-IL" dirty="0" smtClean="0"/>
              <a:t> -</a:t>
            </a:r>
            <a:r>
              <a:rPr lang="he-IL" sz="2400" dirty="0" smtClean="0"/>
              <a:t>  </a:t>
            </a:r>
            <a:r>
              <a:rPr lang="he-IL" dirty="0" smtClean="0"/>
              <a:t>80%</a:t>
            </a:r>
            <a:r>
              <a:rPr lang="he-IL" sz="2400" dirty="0" smtClean="0"/>
              <a:t> </a:t>
            </a:r>
            <a:r>
              <a:rPr lang="he-IL" dirty="0" smtClean="0"/>
              <a:t>מההוצאה, עד 8 טיפולים ועד </a:t>
            </a:r>
            <a:r>
              <a:rPr lang="he-IL" dirty="0" err="1" smtClean="0"/>
              <a:t>160ש"ח</a:t>
            </a:r>
            <a:r>
              <a:rPr lang="he-IL" dirty="0" smtClean="0"/>
              <a:t> לטיפול.</a:t>
            </a:r>
          </a:p>
          <a:p>
            <a:pPr>
              <a:lnSpc>
                <a:spcPct val="120000"/>
              </a:lnSpc>
              <a:buSzPct val="80000"/>
            </a:pPr>
            <a:endParaRPr lang="he-IL" dirty="0" smtClean="0"/>
          </a:p>
          <a:p>
            <a:pPr marL="576000" algn="r" rtl="1" eaLnBrk="1" hangingPunct="1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80000"/>
            </a:pPr>
            <a:endParaRPr lang="he-IL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_עיצוב מותאם אישית-ל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-שושי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עיצוב מותאם אישית-ל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3_עיצוב מותאם אישית-ל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עיצוב מותאם אישית-ל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5_עיצוב מותאם אישית-ל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8_עיצוב מותאם אישית-ל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5_עיצוב מותאם אישית-ל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9_עיצוב מותאם אישית-ל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ערכת נושא בסיסי 0512</Template>
  <TotalTime>28744</TotalTime>
  <Words>1198</Words>
  <Application>Microsoft Office PowerPoint</Application>
  <PresentationFormat>‫הצגה על המסך (4:3)</PresentationFormat>
  <Paragraphs>224</Paragraphs>
  <Slides>21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9</vt:i4>
      </vt:variant>
      <vt:variant>
        <vt:lpstr>כותרות שקופיות</vt:lpstr>
      </vt:variant>
      <vt:variant>
        <vt:i4>21</vt:i4>
      </vt:variant>
    </vt:vector>
  </HeadingPairs>
  <TitlesOfParts>
    <vt:vector size="30" baseType="lpstr">
      <vt:lpstr>8_עיצוב מותאם אישית-ל</vt:lpstr>
      <vt:lpstr>ערכת נושא-שושי</vt:lpstr>
      <vt:lpstr>7_עיצוב מותאם אישית-ל</vt:lpstr>
      <vt:lpstr>13_עיצוב מותאם אישית-ל</vt:lpstr>
      <vt:lpstr>14_עיצוב מותאם אישית-ל</vt:lpstr>
      <vt:lpstr>15_עיצוב מותאם אישית-ל</vt:lpstr>
      <vt:lpstr>18_עיצוב מותאם אישית-ל</vt:lpstr>
      <vt:lpstr>5_עיצוב מותאם אישית-ל</vt:lpstr>
      <vt:lpstr>19_עיצוב מותאם אישית-ל</vt:lpstr>
      <vt:lpstr>שקופית 1</vt:lpstr>
      <vt:lpstr>הבטוחים הקיימים לעובדים בפנסיה מוקדמת</vt:lpstr>
      <vt:lpstr>ביטוחי חיים - בסיסי + משלים דרגה</vt:lpstr>
      <vt:lpstr>ביטוחי חיים - בסיסי + משלים דרגה</vt:lpstr>
      <vt:lpstr>ביטוח חיים לעמיתי קרן הפנסיה</vt:lpstr>
      <vt:lpstr>השינויים בביטוחים לעובד/ת פורש/ת לפנסיה מוקדמת</vt:lpstr>
      <vt:lpstr>השינויים בביטוחים בפרישה לפנסיה לפי גיל</vt:lpstr>
      <vt:lpstr>ביטוח בריאות - כללי</vt:lpstr>
      <vt:lpstr>ביטוח בריאות</vt:lpstr>
      <vt:lpstr>ביטוח בריאות</vt:lpstr>
      <vt:lpstr>ביטוח בריאות</vt:lpstr>
      <vt:lpstr>ביטוח סיעודי – השינויים שנכנסו לתוקף בתארך 1/1/2018</vt:lpstr>
      <vt:lpstr>השינויים שיכנסו לתקוף החל מתאריך 1.1.18 – פוליסות קבוצתיות/אישיות</vt:lpstr>
      <vt:lpstr>הצטרפות לפי גיל ומסלול – טבלת השוואה ביטוח בקופת החולים מול חברת הביטוח </vt:lpstr>
      <vt:lpstr>ביטוח סיעודי </vt:lpstr>
      <vt:lpstr>ביטוח שיניים </vt:lpstr>
      <vt:lpstr>ביטוח שיניים </vt:lpstr>
      <vt:lpstr>ביטוח  לחצני מצוקה לגמלאים בפנסיה לפי גיל </vt:lpstr>
      <vt:lpstr>כללי </vt:lpstr>
      <vt:lpstr>שקופית 20</vt:lpstr>
      <vt:lpstr>שקופית 21</vt:lpstr>
    </vt:vector>
  </TitlesOfParts>
  <Company>dynarc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John Kostak</dc:creator>
  <cp:lastModifiedBy>VA02H</cp:lastModifiedBy>
  <cp:revision>1705</cp:revision>
  <dcterms:created xsi:type="dcterms:W3CDTF">1999-10-16T09:27:52Z</dcterms:created>
  <dcterms:modified xsi:type="dcterms:W3CDTF">2018-01-17T06:59:10Z</dcterms:modified>
</cp:coreProperties>
</file>